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58" r:id="rId4"/>
    <p:sldId id="259" r:id="rId5"/>
    <p:sldId id="272" r:id="rId6"/>
    <p:sldId id="271" r:id="rId7"/>
    <p:sldId id="260" r:id="rId8"/>
    <p:sldId id="261" r:id="rId9"/>
    <p:sldId id="273" r:id="rId10"/>
    <p:sldId id="263" r:id="rId11"/>
    <p:sldId id="264" r:id="rId12"/>
    <p:sldId id="265" r:id="rId13"/>
    <p:sldId id="270" r:id="rId14"/>
    <p:sldId id="267" r:id="rId15"/>
    <p:sldId id="284" r:id="rId16"/>
    <p:sldId id="285" r:id="rId17"/>
    <p:sldId id="282" r:id="rId18"/>
    <p:sldId id="283" r:id="rId19"/>
    <p:sldId id="275" r:id="rId20"/>
    <p:sldId id="27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80001"/>
    <a:srgbClr val="FF5A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78"/>
    <p:restoredTop sz="96341"/>
  </p:normalViewPr>
  <p:slideViewPr>
    <p:cSldViewPr snapToGrid="0" snapToObjects="1">
      <p:cViewPr varScale="1">
        <p:scale>
          <a:sx n="114" d="100"/>
          <a:sy n="114" d="100"/>
        </p:scale>
        <p:origin x="54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tiff>
</file>

<file path=ppt/media/image10.png>
</file>

<file path=ppt/media/image11.png>
</file>

<file path=ppt/media/image12.tiff>
</file>

<file path=ppt/media/image13.png>
</file>

<file path=ppt/media/image14.tiff>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B7D0AA-A90B-AB42-B107-87684F010254}" type="datetimeFigureOut">
              <a:rPr lang="en-US" smtClean="0"/>
              <a:t>11/11/2018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5945A7-1B41-4B4D-8BE5-0372B9550852}" type="slidenum">
              <a:rPr lang="en-US" smtClean="0"/>
              <a:t>‹#›</a:t>
            </a:fld>
            <a:endParaRPr lang="en-US"/>
          </a:p>
        </p:txBody>
      </p:sp>
    </p:spTree>
    <p:extLst>
      <p:ext uri="{BB962C8B-B14F-4D97-AF65-F5344CB8AC3E}">
        <p14:creationId xmlns:p14="http://schemas.microsoft.com/office/powerpoint/2010/main" val="494313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75945A7-1B41-4B4D-8BE5-0372B9550852}" type="slidenum">
              <a:rPr lang="en-US" smtClean="0"/>
              <a:t>1</a:t>
            </a:fld>
            <a:endParaRPr lang="en-US"/>
          </a:p>
        </p:txBody>
      </p:sp>
    </p:spTree>
    <p:extLst>
      <p:ext uri="{BB962C8B-B14F-4D97-AF65-F5344CB8AC3E}">
        <p14:creationId xmlns:p14="http://schemas.microsoft.com/office/powerpoint/2010/main" val="14524662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17</a:t>
            </a:fld>
            <a:endParaRPr lang="en-US"/>
          </a:p>
        </p:txBody>
      </p:sp>
    </p:spTree>
    <p:extLst>
      <p:ext uri="{BB962C8B-B14F-4D97-AF65-F5344CB8AC3E}">
        <p14:creationId xmlns:p14="http://schemas.microsoft.com/office/powerpoint/2010/main" val="324274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3</a:t>
            </a:fld>
            <a:endParaRPr lang="en-US"/>
          </a:p>
        </p:txBody>
      </p:sp>
    </p:spTree>
    <p:extLst>
      <p:ext uri="{BB962C8B-B14F-4D97-AF65-F5344CB8AC3E}">
        <p14:creationId xmlns:p14="http://schemas.microsoft.com/office/powerpoint/2010/main" val="1520095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4</a:t>
            </a:fld>
            <a:endParaRPr lang="en-US"/>
          </a:p>
        </p:txBody>
      </p:sp>
    </p:spTree>
    <p:extLst>
      <p:ext uri="{BB962C8B-B14F-4D97-AF65-F5344CB8AC3E}">
        <p14:creationId xmlns:p14="http://schemas.microsoft.com/office/powerpoint/2010/main" val="1843112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endParaRPr lang="en-GB" sz="1200" dirty="0">
              <a:solidFill>
                <a:schemeClr val="accent4">
                  <a:lumMod val="20000"/>
                  <a:lumOff val="80000"/>
                </a:schemeClr>
              </a:solidFill>
              <a:latin typeface="Angsana New" charset="0"/>
              <a:ea typeface="Angsana New" charset="0"/>
              <a:cs typeface="Angsana New" charset="0"/>
            </a:endParaRPr>
          </a:p>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5</a:t>
            </a:fld>
            <a:endParaRPr lang="en-US"/>
          </a:p>
        </p:txBody>
      </p:sp>
    </p:spTree>
    <p:extLst>
      <p:ext uri="{BB962C8B-B14F-4D97-AF65-F5344CB8AC3E}">
        <p14:creationId xmlns:p14="http://schemas.microsoft.com/office/powerpoint/2010/main" val="1720897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a:t>Estrategias</a:t>
            </a:r>
            <a:r>
              <a:rPr lang="en-US" dirty="0"/>
              <a:t> -&gt; </a:t>
            </a:r>
            <a:r>
              <a:rPr lang="en-US" dirty="0" err="1"/>
              <a:t>comportamentos</a:t>
            </a:r>
            <a:r>
              <a:rPr lang="en-US" dirty="0"/>
              <a:t> </a:t>
            </a:r>
            <a:r>
              <a:rPr lang="pt-PT" dirty="0" err="1"/>
              <a:t>modulos</a:t>
            </a:r>
            <a:r>
              <a:rPr lang="pt-PT" dirty="0"/>
              <a:t> que tem la (</a:t>
            </a:r>
            <a:r>
              <a:rPr lang="pt-PT" dirty="0" err="1"/>
              <a:t>contract</a:t>
            </a:r>
            <a:r>
              <a:rPr lang="pt-PT" dirty="0"/>
              <a:t> e </a:t>
            </a:r>
            <a:r>
              <a:rPr lang="pt-PT" dirty="0" err="1"/>
              <a:t>iniator</a:t>
            </a:r>
            <a:r>
              <a:rPr lang="pt-PT" dirty="0"/>
              <a:t>)</a:t>
            </a:r>
            <a:endParaRPr lang="en-US" dirty="0"/>
          </a:p>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7</a:t>
            </a:fld>
            <a:endParaRPr lang="en-US"/>
          </a:p>
        </p:txBody>
      </p:sp>
    </p:spTree>
    <p:extLst>
      <p:ext uri="{BB962C8B-B14F-4D97-AF65-F5344CB8AC3E}">
        <p14:creationId xmlns:p14="http://schemas.microsoft.com/office/powerpoint/2010/main" val="216621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just">
              <a:lnSpc>
                <a:spcPct val="100000"/>
              </a:lnSpc>
              <a:spcBef>
                <a:spcPts val="0"/>
              </a:spcBef>
              <a:buFont typeface="Arial"/>
              <a:buNone/>
            </a:pPr>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8</a:t>
            </a:fld>
            <a:endParaRPr lang="en-US"/>
          </a:p>
        </p:txBody>
      </p:sp>
    </p:spTree>
    <p:extLst>
      <p:ext uri="{BB962C8B-B14F-4D97-AF65-F5344CB8AC3E}">
        <p14:creationId xmlns:p14="http://schemas.microsoft.com/office/powerpoint/2010/main" val="2902152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5945A7-1B41-4B4D-8BE5-0372B9550852}" type="slidenum">
              <a:rPr lang="en-US" smtClean="0"/>
              <a:t>10</a:t>
            </a:fld>
            <a:endParaRPr lang="en-US"/>
          </a:p>
        </p:txBody>
      </p:sp>
    </p:spTree>
    <p:extLst>
      <p:ext uri="{BB962C8B-B14F-4D97-AF65-F5344CB8AC3E}">
        <p14:creationId xmlns:p14="http://schemas.microsoft.com/office/powerpoint/2010/main" val="3617721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75945A7-1B41-4B4D-8BE5-0372B9550852}" type="slidenum">
              <a:rPr lang="en-US" smtClean="0"/>
              <a:t>13</a:t>
            </a:fld>
            <a:endParaRPr lang="en-US"/>
          </a:p>
        </p:txBody>
      </p:sp>
    </p:spTree>
    <p:extLst>
      <p:ext uri="{BB962C8B-B14F-4D97-AF65-F5344CB8AC3E}">
        <p14:creationId xmlns:p14="http://schemas.microsoft.com/office/powerpoint/2010/main" val="10094305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Escalavel</a:t>
            </a:r>
            <a:r>
              <a:rPr lang="en-US" dirty="0"/>
              <a:t> </a:t>
            </a:r>
          </a:p>
        </p:txBody>
      </p:sp>
      <p:sp>
        <p:nvSpPr>
          <p:cNvPr id="4" name="Slide Number Placeholder 3"/>
          <p:cNvSpPr>
            <a:spLocks noGrp="1"/>
          </p:cNvSpPr>
          <p:nvPr>
            <p:ph type="sldNum" sz="quarter" idx="10"/>
          </p:nvPr>
        </p:nvSpPr>
        <p:spPr/>
        <p:txBody>
          <a:bodyPr/>
          <a:lstStyle/>
          <a:p>
            <a:fld id="{175945A7-1B41-4B4D-8BE5-0372B9550852}" type="slidenum">
              <a:rPr lang="en-US" smtClean="0"/>
              <a:t>14</a:t>
            </a:fld>
            <a:endParaRPr lang="en-US"/>
          </a:p>
        </p:txBody>
      </p:sp>
    </p:spTree>
    <p:extLst>
      <p:ext uri="{BB962C8B-B14F-4D97-AF65-F5344CB8AC3E}">
        <p14:creationId xmlns:p14="http://schemas.microsoft.com/office/powerpoint/2010/main" val="1334846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7C05A79-B6D5-7646-9F35-1AF6CD996264}"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404544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C05A79-B6D5-7646-9F35-1AF6CD996264}"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70688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C05A79-B6D5-7646-9F35-1AF6CD996264}"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498120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C05A79-B6D5-7646-9F35-1AF6CD996264}"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563860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C05A79-B6D5-7646-9F35-1AF6CD996264}"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221194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7C05A79-B6D5-7646-9F35-1AF6CD996264}"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116696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C05A79-B6D5-7646-9F35-1AF6CD996264}" type="datetimeFigureOut">
              <a:rPr lang="en-US" smtClean="0"/>
              <a:t>11/11/2018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46240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7C05A79-B6D5-7646-9F35-1AF6CD996264}" type="datetimeFigureOut">
              <a:rPr lang="en-US" smtClean="0"/>
              <a:t>11/11/2018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613149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C05A79-B6D5-7646-9F35-1AF6CD996264}" type="datetimeFigureOut">
              <a:rPr lang="en-US" smtClean="0"/>
              <a:t>11/11/2018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573259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7C05A79-B6D5-7646-9F35-1AF6CD996264}"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9519226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7C05A79-B6D5-7646-9F35-1AF6CD996264}"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DA362-C53C-3E42-B684-A48D487BFC12}" type="slidenum">
              <a:rPr lang="en-US" smtClean="0"/>
              <a:t>‹#›</a:t>
            </a:fld>
            <a:endParaRPr lang="en-US"/>
          </a:p>
        </p:txBody>
      </p:sp>
    </p:spTree>
    <p:extLst>
      <p:ext uri="{BB962C8B-B14F-4D97-AF65-F5344CB8AC3E}">
        <p14:creationId xmlns:p14="http://schemas.microsoft.com/office/powerpoint/2010/main" val="1004173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C05A79-B6D5-7646-9F35-1AF6CD996264}" type="datetimeFigureOut">
              <a:rPr lang="en-US" smtClean="0"/>
              <a:t>11/11/2018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EDA362-C53C-3E42-B684-A48D487BFC12}" type="slidenum">
              <a:rPr lang="en-US" smtClean="0"/>
              <a:t>‹#›</a:t>
            </a:fld>
            <a:endParaRPr lang="en-US"/>
          </a:p>
        </p:txBody>
      </p:sp>
    </p:spTree>
    <p:extLst>
      <p:ext uri="{BB962C8B-B14F-4D97-AF65-F5344CB8AC3E}">
        <p14:creationId xmlns:p14="http://schemas.microsoft.com/office/powerpoint/2010/main" val="16962128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tiff"/><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07266" y="961499"/>
            <a:ext cx="9144000" cy="2387600"/>
          </a:xfrm>
        </p:spPr>
        <p:txBody>
          <a:bodyPr>
            <a:normAutofit/>
          </a:bodyPr>
          <a:lstStyle/>
          <a:p>
            <a:pPr algn="l"/>
            <a:r>
              <a:rPr lang="en-GB" sz="8000" b="1" dirty="0">
                <a:solidFill>
                  <a:schemeClr val="bg1"/>
                </a:solidFill>
                <a:latin typeface="Angsana New" charset="0"/>
                <a:ea typeface="Angsana New" charset="0"/>
                <a:cs typeface="Angsana New" charset="0"/>
              </a:rPr>
              <a:t>Parking Spots Allocation</a:t>
            </a:r>
            <a:endParaRPr lang="en-US" sz="8000" b="1" dirty="0">
              <a:solidFill>
                <a:schemeClr val="bg1"/>
              </a:solidFill>
              <a:latin typeface="Angsana New" charset="0"/>
              <a:ea typeface="Angsana New" charset="0"/>
              <a:cs typeface="Angsana New" charset="0"/>
            </a:endParaRPr>
          </a:p>
        </p:txBody>
      </p:sp>
      <p:sp>
        <p:nvSpPr>
          <p:cNvPr id="3" name="Subtitle 2"/>
          <p:cNvSpPr>
            <a:spLocks noGrp="1"/>
          </p:cNvSpPr>
          <p:nvPr>
            <p:ph type="subTitle" idx="1"/>
          </p:nvPr>
        </p:nvSpPr>
        <p:spPr>
          <a:xfrm>
            <a:off x="1607127" y="3463493"/>
            <a:ext cx="9144000" cy="1655762"/>
          </a:xfrm>
        </p:spPr>
        <p:txBody>
          <a:bodyPr>
            <a:normAutofit/>
          </a:bodyPr>
          <a:lstStyle/>
          <a:p>
            <a:r>
              <a:rPr lang="en-US" sz="3600" dirty="0">
                <a:solidFill>
                  <a:schemeClr val="accent4"/>
                </a:solidFill>
                <a:latin typeface="Angsana New" charset="0"/>
                <a:ea typeface="Angsana New" charset="0"/>
                <a:cs typeface="Angsana New" charset="0"/>
              </a:rPr>
              <a:t>Presentation and Detailed Report</a:t>
            </a:r>
          </a:p>
        </p:txBody>
      </p:sp>
      <p:sp>
        <p:nvSpPr>
          <p:cNvPr id="4" name="TextBox 3"/>
          <p:cNvSpPr txBox="1"/>
          <p:nvPr/>
        </p:nvSpPr>
        <p:spPr>
          <a:xfrm>
            <a:off x="6677893" y="5844174"/>
            <a:ext cx="5190838" cy="830997"/>
          </a:xfrm>
          <a:prstGeom prst="rect">
            <a:avLst/>
          </a:prstGeom>
          <a:noFill/>
        </p:spPr>
        <p:txBody>
          <a:bodyPr wrap="square" rtlCol="0">
            <a:spAutoFit/>
          </a:bodyPr>
          <a:lstStyle/>
          <a:p>
            <a:pPr algn="r"/>
            <a:r>
              <a:rPr lang="en-US" sz="2400" dirty="0">
                <a:solidFill>
                  <a:schemeClr val="bg1">
                    <a:lumMod val="75000"/>
                  </a:schemeClr>
                </a:solidFill>
                <a:latin typeface="Angsana New" charset="0"/>
                <a:ea typeface="Angsana New" charset="0"/>
                <a:cs typeface="Angsana New" charset="0"/>
              </a:rPr>
              <a:t>Francisco Teixeira Lopes   </a:t>
            </a:r>
            <a:r>
              <a:rPr lang="en-US" sz="2400" dirty="0">
                <a:solidFill>
                  <a:schemeClr val="accent4">
                    <a:lumMod val="20000"/>
                    <a:lumOff val="80000"/>
                  </a:schemeClr>
                </a:solidFill>
                <a:latin typeface="Angsana New" charset="0"/>
                <a:ea typeface="Angsana New" charset="0"/>
                <a:cs typeface="Angsana New" charset="0"/>
              </a:rPr>
              <a:t>up201106912</a:t>
            </a:r>
          </a:p>
          <a:p>
            <a:pPr algn="r"/>
            <a:r>
              <a:rPr lang="en-US" sz="2400" dirty="0">
                <a:solidFill>
                  <a:schemeClr val="bg1">
                    <a:lumMod val="75000"/>
                  </a:schemeClr>
                </a:solidFill>
                <a:latin typeface="Angsana New" charset="0"/>
                <a:ea typeface="Angsana New" charset="0"/>
                <a:cs typeface="Angsana New" charset="0"/>
              </a:rPr>
              <a:t>Maria Eduarda Santos Cunha   </a:t>
            </a:r>
            <a:r>
              <a:rPr lang="en-US" sz="2400" dirty="0">
                <a:solidFill>
                  <a:schemeClr val="accent4">
                    <a:lumMod val="20000"/>
                    <a:lumOff val="80000"/>
                  </a:schemeClr>
                </a:solidFill>
                <a:latin typeface="Angsana New" charset="0"/>
                <a:ea typeface="Angsana New" charset="0"/>
                <a:cs typeface="Angsana New" charset="0"/>
              </a:rPr>
              <a:t>up201506524</a:t>
            </a:r>
          </a:p>
        </p:txBody>
      </p:sp>
      <p:pic>
        <p:nvPicPr>
          <p:cNvPr id="5" name="Picture 4"/>
          <p:cNvPicPr>
            <a:picLocks noChangeAspect="1"/>
          </p:cNvPicPr>
          <p:nvPr/>
        </p:nvPicPr>
        <p:blipFill>
          <a:blip r:embed="rId3"/>
          <a:stretch>
            <a:fillRect/>
          </a:stretch>
        </p:blipFill>
        <p:spPr>
          <a:xfrm>
            <a:off x="369849" y="389673"/>
            <a:ext cx="3477322" cy="1143653"/>
          </a:xfrm>
          <a:prstGeom prst="rect">
            <a:avLst/>
          </a:prstGeom>
        </p:spPr>
      </p:pic>
    </p:spTree>
    <p:extLst>
      <p:ext uri="{BB962C8B-B14F-4D97-AF65-F5344CB8AC3E}">
        <p14:creationId xmlns:p14="http://schemas.microsoft.com/office/powerpoint/2010/main" val="242319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838200" y="3960814"/>
            <a:ext cx="10515599" cy="26725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Coordinates:			</a:t>
            </a:r>
            <a:endParaRPr lang="en-US" dirty="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regular spots:		</a:t>
            </a:r>
            <a:endParaRPr lang="en-US" dirty="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luxury spots: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handicap spots: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Hourly cost: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Luxury spot additional cost:		</a:t>
            </a: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4" name="Content Placeholder 2"/>
          <p:cNvSpPr txBox="1">
            <a:spLocks/>
          </p:cNvSpPr>
          <p:nvPr/>
        </p:nvSpPr>
        <p:spPr>
          <a:xfrm>
            <a:off x="838200" y="928686"/>
            <a:ext cx="6281738" cy="29083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Coordinates: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hourly cost: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distance: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Hours needed: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Spot type: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Behavior:			</a:t>
            </a: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Performed Experiments</a:t>
            </a:r>
            <a:endParaRPr lang="en-US" dirty="0"/>
          </a:p>
        </p:txBody>
      </p:sp>
      <p:sp>
        <p:nvSpPr>
          <p:cNvPr id="3" name="Content Placeholder 2"/>
          <p:cNvSpPr>
            <a:spLocks noGrp="1"/>
          </p:cNvSpPr>
          <p:nvPr>
            <p:ph idx="1"/>
          </p:nvPr>
        </p:nvSpPr>
        <p:spPr>
          <a:xfrm>
            <a:off x="3081336" y="916778"/>
            <a:ext cx="1762127" cy="2736850"/>
          </a:xfrm>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(5,5)</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2</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12</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2</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regular/luxury</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strict</a:t>
            </a:r>
          </a:p>
        </p:txBody>
      </p:sp>
      <p:sp>
        <p:nvSpPr>
          <p:cNvPr id="5" name="Content Placeholder 2"/>
          <p:cNvSpPr txBox="1">
            <a:spLocks/>
          </p:cNvSpPr>
          <p:nvPr/>
        </p:nvSpPr>
        <p:spPr>
          <a:xfrm>
            <a:off x="4681535" y="930515"/>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(2,7)</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handicap</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flexible</a:t>
            </a:r>
          </a:p>
        </p:txBody>
      </p:sp>
      <p:sp>
        <p:nvSpPr>
          <p:cNvPr id="7" name="Content Placeholder 2"/>
          <p:cNvSpPr txBox="1">
            <a:spLocks/>
          </p:cNvSpPr>
          <p:nvPr/>
        </p:nvSpPr>
        <p:spPr>
          <a:xfrm>
            <a:off x="3362324" y="3960814"/>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4</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120</a:t>
            </a:r>
          </a:p>
        </p:txBody>
      </p:sp>
      <p:sp>
        <p:nvSpPr>
          <p:cNvPr id="8" name="Content Placeholder 2"/>
          <p:cNvSpPr txBox="1">
            <a:spLocks/>
          </p:cNvSpPr>
          <p:nvPr/>
        </p:nvSpPr>
        <p:spPr>
          <a:xfrm>
            <a:off x="4772022" y="3960814"/>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(100,100)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110</a:t>
            </a:r>
          </a:p>
        </p:txBody>
      </p:sp>
      <p:sp>
        <p:nvSpPr>
          <p:cNvPr id="9" name="TextBox 8"/>
          <p:cNvSpPr txBox="1"/>
          <p:nvPr/>
        </p:nvSpPr>
        <p:spPr>
          <a:xfrm>
            <a:off x="838200" y="641212"/>
            <a:ext cx="4714873" cy="523220"/>
          </a:xfrm>
          <a:prstGeom prst="rect">
            <a:avLst/>
          </a:prstGeom>
          <a:noFill/>
        </p:spPr>
        <p:txBody>
          <a:bodyPr wrap="square" rtlCol="0">
            <a:spAutoFit/>
          </a:bodyPr>
          <a:lstStyle/>
          <a:p>
            <a:pPr algn="ctr"/>
            <a:r>
              <a:rPr lang="en-US" sz="2800" b="1" dirty="0">
                <a:solidFill>
                  <a:schemeClr val="accent4"/>
                </a:solidFill>
                <a:latin typeface="Angsana New" charset="0"/>
                <a:ea typeface="Angsana New" charset="0"/>
                <a:cs typeface="Angsana New" charset="0"/>
              </a:rPr>
              <a:t>Cars</a:t>
            </a:r>
          </a:p>
        </p:txBody>
      </p:sp>
      <p:sp>
        <p:nvSpPr>
          <p:cNvPr id="10" name="TextBox 9"/>
          <p:cNvSpPr txBox="1"/>
          <p:nvPr/>
        </p:nvSpPr>
        <p:spPr>
          <a:xfrm>
            <a:off x="838200" y="3637290"/>
            <a:ext cx="4714873" cy="523220"/>
          </a:xfrm>
          <a:prstGeom prst="rect">
            <a:avLst/>
          </a:prstGeom>
          <a:noFill/>
        </p:spPr>
        <p:txBody>
          <a:bodyPr wrap="square" rtlCol="0">
            <a:spAutoFit/>
          </a:bodyPr>
          <a:lstStyle/>
          <a:p>
            <a:pPr algn="ctr"/>
            <a:r>
              <a:rPr lang="en-US" sz="2800" b="1" dirty="0">
                <a:solidFill>
                  <a:schemeClr val="accent4"/>
                </a:solidFill>
                <a:latin typeface="Angsana New" charset="0"/>
                <a:ea typeface="Angsana New" charset="0"/>
                <a:cs typeface="Angsana New" charset="0"/>
              </a:rPr>
              <a:t>Parking Lots</a:t>
            </a:r>
          </a:p>
        </p:txBody>
      </p:sp>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26450" t="665"/>
          <a:stretch/>
        </p:blipFill>
        <p:spPr>
          <a:xfrm>
            <a:off x="7077874" y="2298940"/>
            <a:ext cx="4670425" cy="201845"/>
          </a:xfrm>
          <a:prstGeom prst="rect">
            <a:avLst/>
          </a:prstGeom>
        </p:spPr>
      </p:pic>
      <p:pic>
        <p:nvPicPr>
          <p:cNvPr id="14" name="Picture 13"/>
          <p:cNvPicPr>
            <a:picLocks noChangeAspect="1"/>
          </p:cNvPicPr>
          <p:nvPr/>
        </p:nvPicPr>
        <p:blipFill rotWithShape="1">
          <a:blip r:embed="rId4">
            <a:extLst>
              <a:ext uri="{28A0092B-C50C-407E-A947-70E740481C1C}">
                <a14:useLocalDpi xmlns:a14="http://schemas.microsoft.com/office/drawing/2010/main" val="0"/>
              </a:ext>
            </a:extLst>
          </a:blip>
          <a:srcRect l="24952" t="-8040"/>
          <a:stretch/>
        </p:blipFill>
        <p:spPr>
          <a:xfrm>
            <a:off x="6734974" y="2529080"/>
            <a:ext cx="5013325" cy="219537"/>
          </a:xfrm>
          <a:prstGeom prst="rect">
            <a:avLst/>
          </a:prstGeom>
        </p:spPr>
      </p:pic>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r="82550" b="-7078"/>
          <a:stretch/>
        </p:blipFill>
        <p:spPr>
          <a:xfrm>
            <a:off x="6734974" y="1986850"/>
            <a:ext cx="1108075" cy="217584"/>
          </a:xfrm>
          <a:prstGeom prst="rect">
            <a:avLst/>
          </a:prstGeom>
        </p:spPr>
      </p:pic>
      <p:pic>
        <p:nvPicPr>
          <p:cNvPr id="16" name="Picture 15"/>
          <p:cNvPicPr>
            <a:picLocks noChangeAspect="1"/>
          </p:cNvPicPr>
          <p:nvPr/>
        </p:nvPicPr>
        <p:blipFill rotWithShape="1">
          <a:blip r:embed="rId5">
            <a:extLst>
              <a:ext uri="{28A0092B-C50C-407E-A947-70E740481C1C}">
                <a14:useLocalDpi xmlns:a14="http://schemas.microsoft.com/office/drawing/2010/main" val="0"/>
              </a:ext>
            </a:extLst>
          </a:blip>
          <a:srcRect l="33323" t="-20"/>
          <a:stretch/>
        </p:blipFill>
        <p:spPr>
          <a:xfrm>
            <a:off x="8454242" y="3312178"/>
            <a:ext cx="3294057" cy="228645"/>
          </a:xfrm>
          <a:prstGeom prst="rect">
            <a:avLst/>
          </a:prstGeom>
        </p:spPr>
      </p:pic>
      <p:pic>
        <p:nvPicPr>
          <p:cNvPr id="18" name="Picture 17"/>
          <p:cNvPicPr>
            <a:picLocks noChangeAspect="1"/>
          </p:cNvPicPr>
          <p:nvPr/>
        </p:nvPicPr>
        <p:blipFill rotWithShape="1">
          <a:blip r:embed="rId5">
            <a:extLst>
              <a:ext uri="{28A0092B-C50C-407E-A947-70E740481C1C}">
                <a14:useLocalDpi xmlns:a14="http://schemas.microsoft.com/office/drawing/2010/main" val="0"/>
              </a:ext>
            </a:extLst>
          </a:blip>
          <a:srcRect r="75064"/>
          <a:stretch/>
        </p:blipFill>
        <p:spPr>
          <a:xfrm>
            <a:off x="6725440" y="2963411"/>
            <a:ext cx="1231906" cy="228600"/>
          </a:xfrm>
          <a:prstGeom prst="rect">
            <a:avLst/>
          </a:prstGeom>
        </p:spPr>
      </p:pic>
    </p:spTree>
    <p:extLst>
      <p:ext uri="{BB962C8B-B14F-4D97-AF65-F5344CB8AC3E}">
        <p14:creationId xmlns:p14="http://schemas.microsoft.com/office/powerpoint/2010/main" val="1431469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a:solidFill>
                  <a:schemeClr val="accent4"/>
                </a:solidFill>
                <a:latin typeface="Angsana New" charset="0"/>
                <a:ea typeface="Angsana New" charset="0"/>
                <a:cs typeface="Angsana New" charset="0"/>
              </a:rPr>
              <a:t>Results Analysis</a:t>
            </a:r>
            <a:endParaRPr lang="en-US" dirty="0"/>
          </a:p>
        </p:txBody>
      </p:sp>
      <p:sp>
        <p:nvSpPr>
          <p:cNvPr id="10" name="TextBox 9"/>
          <p:cNvSpPr txBox="1"/>
          <p:nvPr/>
        </p:nvSpPr>
        <p:spPr>
          <a:xfrm>
            <a:off x="660796" y="1358017"/>
            <a:ext cx="10870408" cy="5693866"/>
          </a:xfrm>
          <a:prstGeom prst="rect">
            <a:avLst/>
          </a:prstGeom>
          <a:noFill/>
        </p:spPr>
        <p:txBody>
          <a:bodyPr wrap="square" rtlCol="0">
            <a:spAutoFit/>
          </a:bodyPr>
          <a:lstStyle/>
          <a:p>
            <a:pPr algn="just"/>
            <a:r>
              <a:rPr lang="en-US" sz="2800" dirty="0">
                <a:solidFill>
                  <a:schemeClr val="bg1">
                    <a:lumMod val="95000"/>
                  </a:schemeClr>
                </a:solidFill>
                <a:latin typeface="Angsana New" charset="0"/>
                <a:ea typeface="Angsana New" charset="0"/>
                <a:cs typeface="Angsana New" charset="0"/>
              </a:rPr>
              <a:t>As expected, the first car, StrictCar0, rejects both parking lots’ proposals, since the first parking lot, ParkingLot0, charges more than the car accepts to pay and the second, ParkingLot1, is much farther than the car intended.</a:t>
            </a:r>
          </a:p>
          <a:p>
            <a:pPr algn="just"/>
            <a:r>
              <a:rPr lang="en-US" sz="2800" dirty="0">
                <a:solidFill>
                  <a:schemeClr val="bg1">
                    <a:lumMod val="95000"/>
                  </a:schemeClr>
                </a:solidFill>
                <a:latin typeface="Angsana New" charset="0"/>
                <a:ea typeface="Angsana New" charset="0"/>
                <a:cs typeface="Angsana New" charset="0"/>
              </a:rPr>
              <a:t>The second car, FlexibleCar1, accepts the only proposal he receives, which is from the first parking lot, ParkingLot0. The first parking lot offered a slightly higher price per hour than the car wished for but due to its flexible behavior, that price falls within an acceptable range.</a:t>
            </a:r>
          </a:p>
          <a:p>
            <a:pPr algn="just"/>
            <a:r>
              <a:rPr lang="en-US" sz="2800" dirty="0">
                <a:solidFill>
                  <a:schemeClr val="bg1">
                    <a:lumMod val="95000"/>
                  </a:schemeClr>
                </a:solidFill>
                <a:latin typeface="Angsana New" charset="0"/>
                <a:ea typeface="Angsana New" charset="0"/>
                <a:cs typeface="Angsana New" charset="0"/>
              </a:rPr>
              <a:t>On the other hand, the second parking lot, ParkingLot1, simply refused to propose since it did not have the requested spot type to start with.</a:t>
            </a:r>
          </a:p>
          <a:p>
            <a:pPr algn="just"/>
            <a:r>
              <a:rPr lang="en-US" sz="2800" dirty="0">
                <a:solidFill>
                  <a:srgbClr val="C00000"/>
                </a:solidFill>
                <a:latin typeface="Angsana New" charset="0"/>
                <a:ea typeface="Angsana New" charset="0"/>
                <a:cs typeface="Angsana New" charset="0"/>
              </a:rPr>
              <a:t>Testing Goals:</a:t>
            </a:r>
          </a:p>
          <a:p>
            <a:pPr algn="just">
              <a:buFont typeface="Courier New" charset="0"/>
              <a:buChar char="o"/>
            </a:pPr>
            <a:r>
              <a:rPr lang="en-US" sz="2800" dirty="0">
                <a:solidFill>
                  <a:schemeClr val="bg1">
                    <a:lumMod val="95000"/>
                  </a:schemeClr>
                </a:solidFill>
                <a:latin typeface="Angsana New" charset="0"/>
                <a:ea typeface="Angsana New" charset="0"/>
                <a:cs typeface="Angsana New" charset="0"/>
              </a:rPr>
              <a:t>Parking Lot proposes if requested spot type is available and refuses if not</a:t>
            </a:r>
          </a:p>
          <a:p>
            <a:pPr algn="just">
              <a:buFont typeface="Courier New" charset="0"/>
              <a:buChar char="o"/>
            </a:pPr>
            <a:r>
              <a:rPr lang="en-US" sz="2800" dirty="0">
                <a:solidFill>
                  <a:schemeClr val="bg1">
                    <a:lumMod val="95000"/>
                  </a:schemeClr>
                </a:solidFill>
                <a:latin typeface="Angsana New" charset="0"/>
                <a:ea typeface="Angsana New" charset="0"/>
                <a:cs typeface="Angsana New" charset="0"/>
              </a:rPr>
              <a:t>Car with strict behavior only accepts proposals with parameters below asked for (best cost and best distance)</a:t>
            </a:r>
          </a:p>
          <a:p>
            <a:pPr algn="just">
              <a:buFont typeface="Courier New" charset="0"/>
              <a:buChar char="o"/>
            </a:pPr>
            <a:r>
              <a:rPr lang="en-US" sz="2800" dirty="0">
                <a:solidFill>
                  <a:schemeClr val="bg1">
                    <a:lumMod val="95000"/>
                  </a:schemeClr>
                </a:solidFill>
                <a:latin typeface="Angsana New" charset="0"/>
                <a:ea typeface="Angsana New" charset="0"/>
                <a:cs typeface="Angsana New" charset="0"/>
              </a:rPr>
              <a:t>Car with flexible behavior accepts proposals with parameters slightly higher than asked for (cost and distance)</a:t>
            </a:r>
          </a:p>
          <a:p>
            <a:pPr algn="r"/>
            <a:r>
              <a:rPr lang="en-US" dirty="0">
                <a:solidFill>
                  <a:schemeClr val="accent4">
                    <a:lumMod val="20000"/>
                    <a:lumOff val="80000"/>
                  </a:schemeClr>
                </a:solidFill>
                <a:latin typeface="Angsana New" charset="0"/>
                <a:ea typeface="Angsana New" charset="0"/>
                <a:cs typeface="Angsana New" charset="0"/>
              </a:rPr>
              <a:t>Further testing goals are presented in section Execution Examples.</a:t>
            </a:r>
          </a:p>
          <a:p>
            <a:pPr algn="just"/>
            <a:endParaRPr lang="en-US" sz="2800" dirty="0">
              <a:solidFill>
                <a:schemeClr val="bg1">
                  <a:lumMod val="95000"/>
                </a:schemeClr>
              </a:solidFill>
              <a:latin typeface="Angsana New" charset="0"/>
              <a:ea typeface="Angsana New" charset="0"/>
              <a:cs typeface="Angsana New" charset="0"/>
            </a:endParaRPr>
          </a:p>
        </p:txBody>
      </p:sp>
      <p:pic>
        <p:nvPicPr>
          <p:cNvPr id="12" name="Picture 11"/>
          <p:cNvPicPr>
            <a:picLocks noChangeAspect="1"/>
          </p:cNvPicPr>
          <p:nvPr/>
        </p:nvPicPr>
        <p:blipFill>
          <a:blip r:embed="rId2">
            <a:duotone>
              <a:schemeClr val="accent4">
                <a:shade val="45000"/>
                <a:satMod val="135000"/>
              </a:schemeClr>
              <a:prstClr val="white"/>
            </a:duotone>
          </a:blip>
          <a:stretch>
            <a:fillRect/>
          </a:stretch>
        </p:blipFill>
        <p:spPr>
          <a:xfrm>
            <a:off x="776280" y="5248281"/>
            <a:ext cx="261938" cy="261938"/>
          </a:xfrm>
          <a:prstGeom prst="rect">
            <a:avLst/>
          </a:prstGeom>
        </p:spPr>
      </p:pic>
      <p:pic>
        <p:nvPicPr>
          <p:cNvPr id="13" name="Picture 12"/>
          <p:cNvPicPr>
            <a:picLocks noChangeAspect="1"/>
          </p:cNvPicPr>
          <p:nvPr/>
        </p:nvPicPr>
        <p:blipFill>
          <a:blip r:embed="rId2">
            <a:duotone>
              <a:schemeClr val="accent4">
                <a:shade val="45000"/>
                <a:satMod val="135000"/>
              </a:schemeClr>
              <a:prstClr val="white"/>
            </a:duotone>
          </a:blip>
          <a:stretch>
            <a:fillRect/>
          </a:stretch>
        </p:blipFill>
        <p:spPr>
          <a:xfrm>
            <a:off x="771512" y="5672143"/>
            <a:ext cx="261938" cy="261938"/>
          </a:xfrm>
          <a:prstGeom prst="rect">
            <a:avLst/>
          </a:prstGeom>
        </p:spPr>
      </p:pic>
      <p:pic>
        <p:nvPicPr>
          <p:cNvPr id="14" name="Picture 13"/>
          <p:cNvPicPr>
            <a:picLocks noChangeAspect="1"/>
          </p:cNvPicPr>
          <p:nvPr/>
        </p:nvPicPr>
        <p:blipFill>
          <a:blip r:embed="rId2">
            <a:duotone>
              <a:schemeClr val="accent4">
                <a:shade val="45000"/>
                <a:satMod val="135000"/>
              </a:schemeClr>
              <a:prstClr val="white"/>
            </a:duotone>
          </a:blip>
          <a:stretch>
            <a:fillRect/>
          </a:stretch>
        </p:blipFill>
        <p:spPr>
          <a:xfrm>
            <a:off x="771512" y="4814883"/>
            <a:ext cx="261938" cy="261938"/>
          </a:xfrm>
          <a:prstGeom prst="rect">
            <a:avLst/>
          </a:prstGeom>
        </p:spPr>
      </p:pic>
    </p:spTree>
    <p:extLst>
      <p:ext uri="{BB962C8B-B14F-4D97-AF65-F5344CB8AC3E}">
        <p14:creationId xmlns:p14="http://schemas.microsoft.com/office/powerpoint/2010/main" val="762758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Conclusion</a:t>
            </a:r>
            <a:endParaRPr lang="en-US" dirty="0"/>
          </a:p>
        </p:txBody>
      </p:sp>
      <p:sp>
        <p:nvSpPr>
          <p:cNvPr id="4" name="Title 1"/>
          <p:cNvSpPr txBox="1">
            <a:spLocks/>
          </p:cNvSpPr>
          <p:nvPr/>
        </p:nvSpPr>
        <p:spPr>
          <a:xfrm>
            <a:off x="838200" y="425028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b="1">
                <a:solidFill>
                  <a:schemeClr val="accent4"/>
                </a:solidFill>
                <a:latin typeface="Angsana New" charset="0"/>
                <a:ea typeface="Angsana New" charset="0"/>
                <a:cs typeface="Angsana New" charset="0"/>
              </a:rPr>
              <a:t>Used Software</a:t>
            </a:r>
            <a:endParaRPr lang="en-US" dirty="0"/>
          </a:p>
        </p:txBody>
      </p:sp>
      <p:sp>
        <p:nvSpPr>
          <p:cNvPr id="5" name="Content Placeholder 2"/>
          <p:cNvSpPr txBox="1">
            <a:spLocks/>
          </p:cNvSpPr>
          <p:nvPr/>
        </p:nvSpPr>
        <p:spPr>
          <a:xfrm>
            <a:off x="838200" y="5348614"/>
            <a:ext cx="10668000" cy="9807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 typeface="Arial"/>
              <a:buNone/>
            </a:pPr>
            <a:r>
              <a:rPr lang="en-GB" dirty="0">
                <a:solidFill>
                  <a:schemeClr val="bg1">
                    <a:lumMod val="95000"/>
                  </a:schemeClr>
                </a:solidFill>
                <a:latin typeface="Angsana New" charset="0"/>
                <a:ea typeface="Angsana New" charset="0"/>
                <a:cs typeface="Angsana New" charset="0"/>
              </a:rPr>
              <a:t>JADE	</a:t>
            </a:r>
            <a:r>
              <a:rPr lang="en-GB" dirty="0">
                <a:solidFill>
                  <a:schemeClr val="accent4">
                    <a:lumMod val="20000"/>
                    <a:lumOff val="80000"/>
                  </a:schemeClr>
                </a:solidFill>
                <a:latin typeface="Angsana New" charset="0"/>
                <a:ea typeface="Angsana New" charset="0"/>
                <a:cs typeface="Angsana New" charset="0"/>
              </a:rPr>
              <a:t> framework that allows for the development of distributed multi-agent systems in Java.</a:t>
            </a:r>
          </a:p>
        </p:txBody>
      </p:sp>
      <p:sp>
        <p:nvSpPr>
          <p:cNvPr id="7" name="Content Placeholder 2"/>
          <p:cNvSpPr>
            <a:spLocks noGrp="1"/>
          </p:cNvSpPr>
          <p:nvPr>
            <p:ph idx="1"/>
          </p:nvPr>
        </p:nvSpPr>
        <p:spPr>
          <a:xfrm>
            <a:off x="838200" y="1453019"/>
            <a:ext cx="10515600" cy="3504744"/>
          </a:xfrm>
        </p:spPr>
        <p:txBody>
          <a:bodyPr>
            <a:normAutofit fontScale="92500" lnSpcReduction="10000"/>
          </a:bodyPr>
          <a:lstStyle/>
          <a:p>
            <a:pPr marL="0" lv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In the future, a good addition to our project would be the implementation of Iterated Contract Net Interaction Protocol since it is an extension of the protocol we opted for and allows for multi-round iterative bidding. Also, the inclusion of a graphical component would be interesting in order to display the process in a more user friendly manner, instead of showing only text in the console.</a:t>
            </a:r>
          </a:p>
          <a:p>
            <a:pPr marL="0" lv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Overall, we believe we have matched the expectations of what was expected in this assignment. We had set out to develop a project which could allocate </a:t>
            </a:r>
            <a:r>
              <a:rPr lang="en-GB" dirty="0">
                <a:solidFill>
                  <a:schemeClr val="accent4">
                    <a:lumMod val="20000"/>
                    <a:lumOff val="80000"/>
                  </a:schemeClr>
                </a:solidFill>
                <a:latin typeface="Angsana New" charset="0"/>
                <a:ea typeface="Angsana New" charset="0"/>
                <a:cs typeface="Angsana New" charset="0"/>
              </a:rPr>
              <a:t>Parking</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Lots</a:t>
            </a:r>
            <a:r>
              <a:rPr lang="en-GB" dirty="0">
                <a:solidFill>
                  <a:schemeClr val="bg1">
                    <a:lumMod val="95000"/>
                  </a:schemeClr>
                </a:solidFill>
                <a:latin typeface="Angsana New" charset="0"/>
                <a:ea typeface="Angsana New" charset="0"/>
                <a:cs typeface="Angsana New" charset="0"/>
              </a:rPr>
              <a:t> to several </a:t>
            </a:r>
            <a:r>
              <a:rPr lang="en-GB" dirty="0">
                <a:solidFill>
                  <a:schemeClr val="accent4">
                    <a:lumMod val="20000"/>
                    <a:lumOff val="80000"/>
                  </a:schemeClr>
                </a:solidFill>
                <a:latin typeface="Angsana New" charset="0"/>
                <a:ea typeface="Angsana New" charset="0"/>
                <a:cs typeface="Angsana New" charset="0"/>
              </a:rPr>
              <a:t>Cars</a:t>
            </a:r>
            <a:r>
              <a:rPr lang="en-GB" dirty="0">
                <a:solidFill>
                  <a:schemeClr val="bg1">
                    <a:lumMod val="95000"/>
                  </a:schemeClr>
                </a:solidFill>
                <a:latin typeface="Angsana New" charset="0"/>
                <a:ea typeface="Angsana New" charset="0"/>
                <a:cs typeface="Angsana New" charset="0"/>
              </a:rPr>
              <a:t> according to the </a:t>
            </a:r>
            <a:r>
              <a:rPr lang="en-GB" dirty="0">
                <a:solidFill>
                  <a:schemeClr val="accent4">
                    <a:lumMod val="20000"/>
                    <a:lumOff val="80000"/>
                  </a:schemeClr>
                </a:solidFill>
                <a:latin typeface="Angsana New" charset="0"/>
                <a:ea typeface="Angsana New" charset="0"/>
                <a:cs typeface="Angsana New" charset="0"/>
              </a:rPr>
              <a:t>Cars</a:t>
            </a:r>
            <a:r>
              <a:rPr lang="en-GB" dirty="0">
                <a:solidFill>
                  <a:schemeClr val="bg1">
                    <a:lumMod val="95000"/>
                  </a:schemeClr>
                </a:solidFill>
                <a:latin typeface="Angsana New" charset="0"/>
                <a:ea typeface="Angsana New" charset="0"/>
                <a:cs typeface="Angsana New" charset="0"/>
              </a:rPr>
              <a:t>’ specific requests and behaviours and the availabilities of those characteristics in the </a:t>
            </a:r>
            <a:r>
              <a:rPr lang="en-GB" dirty="0">
                <a:solidFill>
                  <a:schemeClr val="accent4">
                    <a:lumMod val="20000"/>
                    <a:lumOff val="80000"/>
                  </a:schemeClr>
                </a:solidFill>
                <a:latin typeface="Angsana New" charset="0"/>
                <a:ea typeface="Angsana New" charset="0"/>
                <a:cs typeface="Angsana New" charset="0"/>
              </a:rPr>
              <a:t>Parking</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Lots</a:t>
            </a:r>
            <a:r>
              <a:rPr lang="en-GB" dirty="0">
                <a:solidFill>
                  <a:schemeClr val="bg1">
                    <a:lumMod val="95000"/>
                  </a:schemeClr>
                </a:solidFill>
                <a:latin typeface="Angsana New" charset="0"/>
                <a:ea typeface="Angsana New" charset="0"/>
                <a:cs typeface="Angsana New" charset="0"/>
              </a:rPr>
              <a:t>. Indeed, our program works precisely in this sense with the capability to generate all the agents and characteristics both by the user or randomly and we got to implement four different behaviours for our </a:t>
            </a: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agents.</a:t>
            </a:r>
          </a:p>
        </p:txBody>
      </p:sp>
    </p:spTree>
    <p:extLst>
      <p:ext uri="{BB962C8B-B14F-4D97-AF65-F5344CB8AC3E}">
        <p14:creationId xmlns:p14="http://schemas.microsoft.com/office/powerpoint/2010/main" val="641232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2601119"/>
            <a:ext cx="9144000" cy="1655762"/>
          </a:xfrm>
        </p:spPr>
        <p:txBody>
          <a:bodyPr>
            <a:normAutofit lnSpcReduction="10000"/>
          </a:bodyPr>
          <a:lstStyle/>
          <a:p>
            <a:r>
              <a:rPr lang="en-US" sz="11500" dirty="0">
                <a:solidFill>
                  <a:schemeClr val="accent4"/>
                </a:solidFill>
                <a:latin typeface="Angsana New" charset="0"/>
                <a:ea typeface="Angsana New" charset="0"/>
                <a:cs typeface="Angsana New" charset="0"/>
              </a:rPr>
              <a:t>Report</a:t>
            </a:r>
            <a:endParaRPr lang="en-US" sz="7200" dirty="0">
              <a:solidFill>
                <a:schemeClr val="accent4"/>
              </a:solidFill>
              <a:latin typeface="Angsana New" charset="0"/>
              <a:ea typeface="Angsana New" charset="0"/>
              <a:cs typeface="Angsana New" charset="0"/>
            </a:endParaRPr>
          </a:p>
        </p:txBody>
      </p:sp>
    </p:spTree>
    <p:extLst>
      <p:ext uri="{BB962C8B-B14F-4D97-AF65-F5344CB8AC3E}">
        <p14:creationId xmlns:p14="http://schemas.microsoft.com/office/powerpoint/2010/main" val="7322003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a:solidFill>
                  <a:schemeClr val="accent4"/>
                </a:solidFill>
                <a:latin typeface="Angsana New" charset="0"/>
                <a:ea typeface="Angsana New" charset="0"/>
                <a:cs typeface="Angsana New" charset="0"/>
              </a:rPr>
              <a:t>Execution Examples</a:t>
            </a:r>
            <a:endParaRPr lang="en-US" dirty="0"/>
          </a:p>
        </p:txBody>
      </p:sp>
      <p:sp>
        <p:nvSpPr>
          <p:cNvPr id="3" name="Content Placeholder 2"/>
          <p:cNvSpPr>
            <a:spLocks noGrp="1"/>
          </p:cNvSpPr>
          <p:nvPr>
            <p:ph idx="1"/>
          </p:nvPr>
        </p:nvSpPr>
        <p:spPr>
          <a:xfrm>
            <a:off x="838199" y="1126273"/>
            <a:ext cx="10515600" cy="4550627"/>
          </a:xfrm>
        </p:spPr>
        <p:txBody>
          <a:bodyPr/>
          <a:lstStyle/>
          <a:p>
            <a:pPr marL="0" marR="0" lvl="0" indent="0" algn="just" defTabSz="914400" eaLnBrk="1" fontAlgn="auto" latinLnBrk="0" hangingPunct="1">
              <a:lnSpc>
                <a:spcPct val="100000"/>
              </a:lnSpc>
              <a:spcBef>
                <a:spcPts val="0"/>
              </a:spcBef>
              <a:spcAft>
                <a:spcPts val="0"/>
              </a:spcAft>
              <a:buClrTx/>
              <a:buSzTx/>
              <a:buFontTx/>
              <a:buNone/>
              <a:tabLst/>
              <a:defRPr/>
            </a:pPr>
            <a:r>
              <a:rPr lang="en-US" dirty="0">
                <a:solidFill>
                  <a:schemeClr val="accent4"/>
                </a:solidFill>
                <a:latin typeface="Angsana New" charset="0"/>
                <a:ea typeface="Angsana New" charset="0"/>
                <a:cs typeface="Angsana New" charset="0"/>
              </a:rPr>
              <a:t>Running Instructions:</a:t>
            </a:r>
          </a:p>
          <a:p>
            <a:pPr marL="0" marR="0" lvl="0" indent="0" algn="just"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Open terminal in the jar file folder and run:</a:t>
            </a:r>
          </a:p>
          <a:p>
            <a:pPr marL="0" marR="0" lvl="0" indent="0" algn="just" defTabSz="914400" eaLnBrk="1" fontAlgn="auto" latinLnBrk="0" hangingPunct="1">
              <a:lnSpc>
                <a:spcPct val="100000"/>
              </a:lnSpc>
              <a:spcBef>
                <a:spcPts val="0"/>
              </a:spcBef>
              <a:spcAft>
                <a:spcPts val="0"/>
              </a:spcAft>
              <a:buClrTx/>
              <a:buSzTx/>
              <a:buFontTx/>
              <a:buNone/>
              <a:tabLst/>
              <a:defRPr/>
            </a:pPr>
            <a:r>
              <a:rPr lang="en-US" dirty="0">
                <a:solidFill>
                  <a:schemeClr val="accent4">
                    <a:lumMod val="20000"/>
                    <a:lumOff val="80000"/>
                  </a:schemeClr>
                </a:solidFill>
                <a:latin typeface="Angsana New" charset="0"/>
                <a:ea typeface="Angsana New" charset="0"/>
                <a:cs typeface="Angsana New" charset="0"/>
              </a:rPr>
              <a:t>java </a:t>
            </a:r>
            <a:r>
              <a:rPr lang="mr-IN" dirty="0">
                <a:solidFill>
                  <a:schemeClr val="accent4">
                    <a:lumMod val="20000"/>
                    <a:lumOff val="80000"/>
                  </a:schemeClr>
                </a:solidFill>
                <a:latin typeface="Angsana New" charset="0"/>
                <a:ea typeface="Angsana New" charset="0"/>
                <a:cs typeface="Angsana New" charset="0"/>
              </a:rPr>
              <a:t>–</a:t>
            </a:r>
            <a:r>
              <a:rPr lang="en-US" dirty="0">
                <a:solidFill>
                  <a:schemeClr val="accent4">
                    <a:lumMod val="20000"/>
                    <a:lumOff val="80000"/>
                  </a:schemeClr>
                </a:solidFill>
                <a:latin typeface="Angsana New" charset="0"/>
                <a:ea typeface="Angsana New" charset="0"/>
                <a:cs typeface="Angsana New" charset="0"/>
              </a:rPr>
              <a:t>jar parking.jar FIXED ../configs/cars.csv ../configs/lots.csv	</a:t>
            </a:r>
            <a:r>
              <a:rPr lang="en-US" dirty="0">
                <a:solidFill>
                  <a:schemeClr val="bg1">
                    <a:lumMod val="95000"/>
                  </a:schemeClr>
                </a:solidFill>
                <a:latin typeface="Angsana New" charset="0"/>
                <a:ea typeface="Angsana New" charset="0"/>
                <a:cs typeface="Angsana New" charset="0"/>
              </a:rPr>
              <a:t>for the possibility to edit cars and parking 							lots’ parameters</a:t>
            </a:r>
          </a:p>
          <a:p>
            <a:pPr marL="0" lvl="0" indent="0" algn="just">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java </a:t>
            </a:r>
            <a:r>
              <a:rPr lang="mr-IN" dirty="0">
                <a:solidFill>
                  <a:schemeClr val="accent4">
                    <a:lumMod val="20000"/>
                    <a:lumOff val="80000"/>
                  </a:schemeClr>
                </a:solidFill>
                <a:latin typeface="Angsana New" charset="0"/>
                <a:ea typeface="Angsana New" charset="0"/>
                <a:cs typeface="Angsana New" charset="0"/>
              </a:rPr>
              <a:t>–</a:t>
            </a:r>
            <a:r>
              <a:rPr lang="en-US" dirty="0">
                <a:solidFill>
                  <a:schemeClr val="accent4">
                    <a:lumMod val="20000"/>
                    <a:lumOff val="80000"/>
                  </a:schemeClr>
                </a:solidFill>
                <a:latin typeface="Angsana New" charset="0"/>
                <a:ea typeface="Angsana New" charset="0"/>
                <a:cs typeface="Angsana New" charset="0"/>
              </a:rPr>
              <a:t>jar parking.jar RANDOM ../configs/random.csv 		</a:t>
            </a:r>
            <a:r>
              <a:rPr lang="en-US" dirty="0">
                <a:solidFill>
                  <a:schemeClr val="bg1">
                    <a:lumMod val="95000"/>
                  </a:schemeClr>
                </a:solidFill>
                <a:latin typeface="Angsana New" charset="0"/>
                <a:ea typeface="Angsana New" charset="0"/>
                <a:cs typeface="Angsana New" charset="0"/>
              </a:rPr>
              <a:t>if goal is to generate random parameters</a:t>
            </a:r>
          </a:p>
          <a:p>
            <a:pPr marL="0" lvl="0" indent="0" algn="just">
              <a:lnSpc>
                <a:spcPct val="100000"/>
              </a:lnSpc>
              <a:spcBef>
                <a:spcPts val="0"/>
              </a:spcBef>
              <a:buNone/>
            </a:pPr>
            <a:r>
              <a:rPr lang="en-US" dirty="0">
                <a:solidFill>
                  <a:schemeClr val="accent4"/>
                </a:solidFill>
                <a:latin typeface="Angsana New" charset="0"/>
                <a:ea typeface="Angsana New" charset="0"/>
                <a:cs typeface="Angsana New" charset="0"/>
              </a:rPr>
              <a:t>FIXED parameters examples:</a:t>
            </a:r>
          </a:p>
          <a:p>
            <a:pPr marL="0" marR="0" lvl="0" indent="0" algn="just" defTabSz="914400" eaLnBrk="1" fontAlgn="auto" latinLnBrk="0" hangingPunct="1">
              <a:lnSpc>
                <a:spcPct val="100000"/>
              </a:lnSpc>
              <a:spcBef>
                <a:spcPts val="0"/>
              </a:spcBef>
              <a:spcAft>
                <a:spcPts val="0"/>
              </a:spcAft>
              <a:buClrTx/>
              <a:buSzTx/>
              <a:buFontTx/>
              <a:buNone/>
              <a:tabLst/>
              <a:defRPr/>
            </a:pPr>
            <a:endParaRPr lang="en-US" dirty="0">
              <a:solidFill>
                <a:schemeClr val="accent4">
                  <a:lumMod val="20000"/>
                  <a:lumOff val="80000"/>
                </a:schemeClr>
              </a:solidFill>
              <a:latin typeface="Angsana New" charset="0"/>
              <a:ea typeface="Angsana New" charset="0"/>
              <a:cs typeface="Angsana New" charset="0"/>
            </a:endParaRPr>
          </a:p>
        </p:txBody>
      </p:sp>
      <p:sp>
        <p:nvSpPr>
          <p:cNvPr id="4" name="Content Placeholder 2"/>
          <p:cNvSpPr txBox="1">
            <a:spLocks/>
          </p:cNvSpPr>
          <p:nvPr/>
        </p:nvSpPr>
        <p:spPr>
          <a:xfrm>
            <a:off x="838200" y="3934156"/>
            <a:ext cx="6281738" cy="29083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Coordinates: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hourly cost: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distance: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Hours needed: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Spot type: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Behavior:			</a:t>
            </a: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5" name="Content Placeholder 2"/>
          <p:cNvSpPr txBox="1">
            <a:spLocks/>
          </p:cNvSpPr>
          <p:nvPr/>
        </p:nvSpPr>
        <p:spPr>
          <a:xfrm>
            <a:off x="3081336" y="3922248"/>
            <a:ext cx="1762127"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12</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regular/luxury</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strict</a:t>
            </a:r>
          </a:p>
        </p:txBody>
      </p:sp>
      <p:sp>
        <p:nvSpPr>
          <p:cNvPr id="6" name="Content Placeholder 2"/>
          <p:cNvSpPr txBox="1">
            <a:spLocks/>
          </p:cNvSpPr>
          <p:nvPr/>
        </p:nvSpPr>
        <p:spPr>
          <a:xfrm>
            <a:off x="4681535" y="3935985"/>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handicap</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flexible</a:t>
            </a:r>
          </a:p>
        </p:txBody>
      </p:sp>
      <p:sp>
        <p:nvSpPr>
          <p:cNvPr id="7" name="TextBox 6"/>
          <p:cNvSpPr txBox="1"/>
          <p:nvPr/>
        </p:nvSpPr>
        <p:spPr>
          <a:xfrm>
            <a:off x="838200" y="3680121"/>
            <a:ext cx="4714873" cy="523220"/>
          </a:xfrm>
          <a:prstGeom prst="rect">
            <a:avLst/>
          </a:prstGeom>
          <a:noFill/>
        </p:spPr>
        <p:txBody>
          <a:bodyPr wrap="square" rtlCol="0">
            <a:spAutoFit/>
          </a:bodyPr>
          <a:lstStyle/>
          <a:p>
            <a:pPr algn="ctr"/>
            <a:r>
              <a:rPr lang="en-US" sz="2800" b="1" dirty="0">
                <a:solidFill>
                  <a:schemeClr val="accent4"/>
                </a:solidFill>
                <a:latin typeface="Angsana New" charset="0"/>
                <a:ea typeface="Angsana New" charset="0"/>
                <a:cs typeface="Angsana New" charset="0"/>
              </a:rPr>
              <a:t>Cars</a:t>
            </a: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37312" t="-6577" b="-1"/>
          <a:stretch/>
        </p:blipFill>
        <p:spPr>
          <a:xfrm>
            <a:off x="8720135" y="4293452"/>
            <a:ext cx="2651127" cy="257175"/>
          </a:xfrm>
          <a:prstGeom prst="rect">
            <a:avLst/>
          </a:prstGeom>
        </p:spPr>
      </p:pic>
      <p:sp>
        <p:nvSpPr>
          <p:cNvPr id="10" name="TextBox 9"/>
          <p:cNvSpPr txBox="1"/>
          <p:nvPr/>
        </p:nvSpPr>
        <p:spPr>
          <a:xfrm>
            <a:off x="6900266" y="3729037"/>
            <a:ext cx="4673204" cy="523220"/>
          </a:xfrm>
          <a:prstGeom prst="rect">
            <a:avLst/>
          </a:prstGeom>
          <a:noFill/>
        </p:spPr>
        <p:txBody>
          <a:bodyPr wrap="square" rtlCol="0">
            <a:spAutoFit/>
          </a:bodyPr>
          <a:lstStyle/>
          <a:p>
            <a:pPr algn="just"/>
            <a:r>
              <a:rPr lang="en-US" sz="2800" dirty="0">
                <a:solidFill>
                  <a:schemeClr val="bg1">
                    <a:lumMod val="95000"/>
                  </a:schemeClr>
                </a:solidFill>
                <a:latin typeface="Angsana New" charset="0"/>
                <a:ea typeface="Angsana New" charset="0"/>
                <a:cs typeface="Angsana New" charset="0"/>
              </a:rPr>
              <a:t>Both </a:t>
            </a:r>
            <a:r>
              <a:rPr lang="en-US" sz="2800" dirty="0">
                <a:solidFill>
                  <a:schemeClr val="accent4">
                    <a:lumMod val="20000"/>
                    <a:lumOff val="80000"/>
                  </a:schemeClr>
                </a:solidFill>
                <a:latin typeface="Angsana New" charset="0"/>
                <a:ea typeface="Angsana New" charset="0"/>
                <a:cs typeface="Angsana New" charset="0"/>
              </a:rPr>
              <a:t>Cars</a:t>
            </a:r>
            <a:r>
              <a:rPr lang="en-US" sz="2800" dirty="0">
                <a:solidFill>
                  <a:schemeClr val="bg1">
                    <a:lumMod val="95000"/>
                  </a:schemeClr>
                </a:solidFill>
                <a:latin typeface="Angsana New" charset="0"/>
                <a:ea typeface="Angsana New" charset="0"/>
                <a:cs typeface="Angsana New" charset="0"/>
              </a:rPr>
              <a:t> and </a:t>
            </a:r>
            <a:r>
              <a:rPr lang="en-US" sz="2800" dirty="0">
                <a:solidFill>
                  <a:schemeClr val="accent4">
                    <a:lumMod val="20000"/>
                    <a:lumOff val="80000"/>
                  </a:schemeClr>
                </a:solidFill>
                <a:latin typeface="Angsana New" charset="0"/>
                <a:ea typeface="Angsana New" charset="0"/>
                <a:cs typeface="Angsana New" charset="0"/>
              </a:rPr>
              <a:t>Parking</a:t>
            </a:r>
            <a:r>
              <a:rPr lang="en-US" sz="2800" dirty="0">
                <a:solidFill>
                  <a:schemeClr val="bg1">
                    <a:lumMod val="95000"/>
                  </a:schemeClr>
                </a:solidFill>
                <a:latin typeface="Angsana New" charset="0"/>
                <a:ea typeface="Angsana New" charset="0"/>
                <a:cs typeface="Angsana New" charset="0"/>
              </a:rPr>
              <a:t> </a:t>
            </a:r>
            <a:r>
              <a:rPr lang="en-US" sz="2800" dirty="0">
                <a:solidFill>
                  <a:schemeClr val="accent4">
                    <a:lumMod val="20000"/>
                    <a:lumOff val="80000"/>
                  </a:schemeClr>
                </a:solidFill>
                <a:latin typeface="Angsana New" charset="0"/>
                <a:ea typeface="Angsana New" charset="0"/>
                <a:cs typeface="Angsana New" charset="0"/>
              </a:rPr>
              <a:t>Lots </a:t>
            </a:r>
            <a:r>
              <a:rPr lang="en-US" sz="2800" dirty="0">
                <a:solidFill>
                  <a:schemeClr val="bg1">
                    <a:lumMod val="95000"/>
                  </a:schemeClr>
                </a:solidFill>
                <a:latin typeface="Angsana New" charset="0"/>
                <a:ea typeface="Angsana New" charset="0"/>
                <a:cs typeface="Angsana New" charset="0"/>
              </a:rPr>
              <a:t>can never overlap.</a:t>
            </a:r>
          </a:p>
        </p:txBody>
      </p:sp>
      <p:sp>
        <p:nvSpPr>
          <p:cNvPr id="11" name="Right Brace 10"/>
          <p:cNvSpPr/>
          <p:nvPr/>
        </p:nvSpPr>
        <p:spPr>
          <a:xfrm rot="5400000" flipH="1" flipV="1">
            <a:off x="4511302" y="2890063"/>
            <a:ext cx="246399" cy="2014547"/>
          </a:xfrm>
          <a:prstGeom prst="rightBrace">
            <a:avLst>
              <a:gd name="adj1" fmla="val 8333"/>
              <a:gd name="adj2" fmla="val 48582"/>
            </a:avLst>
          </a:prstGeom>
          <a:ln>
            <a:solidFill>
              <a:srgbClr val="98000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C00000"/>
              </a:solidFill>
            </a:endParaRPr>
          </a:p>
        </p:txBody>
      </p:sp>
      <p:sp>
        <p:nvSpPr>
          <p:cNvPr id="12" name="TextBox 11"/>
          <p:cNvSpPr txBox="1"/>
          <p:nvPr/>
        </p:nvSpPr>
        <p:spPr>
          <a:xfrm>
            <a:off x="3890960" y="3319019"/>
            <a:ext cx="1433512" cy="523220"/>
          </a:xfrm>
          <a:prstGeom prst="rect">
            <a:avLst/>
          </a:prstGeom>
          <a:noFill/>
        </p:spPr>
        <p:txBody>
          <a:bodyPr wrap="square" rtlCol="0">
            <a:spAutoFit/>
          </a:bodyPr>
          <a:lstStyle/>
          <a:p>
            <a:pPr algn="just"/>
            <a:r>
              <a:rPr lang="en-US" sz="2800" dirty="0">
                <a:solidFill>
                  <a:srgbClr val="C00000"/>
                </a:solidFill>
                <a:latin typeface="Angsana New" charset="0"/>
                <a:ea typeface="Angsana New" charset="0"/>
                <a:cs typeface="Angsana New" charset="0"/>
              </a:rPr>
              <a:t>1 experiment</a:t>
            </a:r>
          </a:p>
        </p:txBody>
      </p:sp>
    </p:spTree>
    <p:extLst>
      <p:ext uri="{BB962C8B-B14F-4D97-AF65-F5344CB8AC3E}">
        <p14:creationId xmlns:p14="http://schemas.microsoft.com/office/powerpoint/2010/main" val="12033277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3012688" y="721201"/>
            <a:ext cx="4714873" cy="523220"/>
          </a:xfrm>
          <a:prstGeom prst="rect">
            <a:avLst/>
          </a:prstGeom>
          <a:noFill/>
        </p:spPr>
        <p:txBody>
          <a:bodyPr wrap="square" rtlCol="0">
            <a:spAutoFit/>
          </a:bodyPr>
          <a:lstStyle/>
          <a:p>
            <a:pPr algn="ctr"/>
            <a:r>
              <a:rPr lang="en-US" sz="2800" b="1" dirty="0">
                <a:solidFill>
                  <a:schemeClr val="accent4"/>
                </a:solidFill>
                <a:latin typeface="Angsana New" charset="0"/>
                <a:ea typeface="Angsana New" charset="0"/>
                <a:cs typeface="Angsana New" charset="0"/>
              </a:rPr>
              <a:t>Cars</a:t>
            </a:r>
          </a:p>
        </p:txBody>
      </p:sp>
      <p:sp>
        <p:nvSpPr>
          <p:cNvPr id="11" name="Content Placeholder 2"/>
          <p:cNvSpPr txBox="1">
            <a:spLocks/>
          </p:cNvSpPr>
          <p:nvPr/>
        </p:nvSpPr>
        <p:spPr>
          <a:xfrm>
            <a:off x="3012687" y="4040803"/>
            <a:ext cx="10515599" cy="26725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Coordinates:			</a:t>
            </a:r>
            <a:endParaRPr lang="en-US" dirty="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regular spots:		</a:t>
            </a:r>
            <a:endParaRPr lang="en-US" dirty="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luxury spots: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Number of handicap spots: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Hourly cost: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Luxury spot additional cost:		</a:t>
            </a: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4" name="Content Placeholder 2"/>
          <p:cNvSpPr txBox="1">
            <a:spLocks/>
          </p:cNvSpPr>
          <p:nvPr/>
        </p:nvSpPr>
        <p:spPr>
          <a:xfrm>
            <a:off x="3012688" y="1008675"/>
            <a:ext cx="6281738" cy="29083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Coordinates: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hourly cost: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Maximum distance: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Hours needed: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Spot type:			</a:t>
            </a:r>
          </a:p>
          <a:p>
            <a:pPr marL="0" indent="0">
              <a:lnSpc>
                <a:spcPct val="100000"/>
              </a:lnSpc>
              <a:spcBef>
                <a:spcPts val="0"/>
              </a:spcBef>
              <a:buNone/>
            </a:pPr>
            <a:r>
              <a:rPr lang="en-US" dirty="0">
                <a:solidFill>
                  <a:schemeClr val="accent4">
                    <a:lumMod val="20000"/>
                    <a:lumOff val="80000"/>
                  </a:schemeClr>
                </a:solidFill>
                <a:latin typeface="Angsana New" charset="0"/>
                <a:ea typeface="Angsana New" charset="0"/>
                <a:cs typeface="Angsana New" charset="0"/>
              </a:rPr>
              <a:t>Behavior:			</a:t>
            </a:r>
          </a:p>
          <a:p>
            <a:pPr marL="0" indent="0">
              <a:lnSpc>
                <a:spcPct val="100000"/>
              </a:lnSpc>
              <a:spcBef>
                <a:spcPts val="0"/>
              </a:spcBef>
              <a:buFontTx/>
              <a:buNone/>
            </a:pPr>
            <a:endParaRPr lang="en-US" dirty="0">
              <a:solidFill>
                <a:schemeClr val="bg1">
                  <a:lumMod val="95000"/>
                </a:schemeClr>
              </a:solidFill>
              <a:latin typeface="Angsana New" charset="0"/>
              <a:ea typeface="Angsana New" charset="0"/>
              <a:cs typeface="Angsana New" charset="0"/>
            </a:endParaRPr>
          </a:p>
        </p:txBody>
      </p:sp>
      <p:sp>
        <p:nvSpPr>
          <p:cNvPr id="5" name="Content Placeholder 2"/>
          <p:cNvSpPr>
            <a:spLocks noGrp="1"/>
          </p:cNvSpPr>
          <p:nvPr>
            <p:ph idx="1"/>
          </p:nvPr>
        </p:nvSpPr>
        <p:spPr>
          <a:xfrm>
            <a:off x="5255824" y="996767"/>
            <a:ext cx="1762127" cy="2736850"/>
          </a:xfrm>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(0,0)</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4</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10</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2</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regular</a:t>
            </a:r>
          </a:p>
          <a:p>
            <a:pPr marL="0" marR="0" lvl="0" indent="0" algn="ctr" defTabSz="914400" eaLnBrk="1" fontAlgn="auto" latinLnBrk="0" hangingPunct="1">
              <a:lnSpc>
                <a:spcPct val="100000"/>
              </a:lnSpc>
              <a:spcBef>
                <a:spcPts val="0"/>
              </a:spcBef>
              <a:spcAft>
                <a:spcPts val="0"/>
              </a:spcAft>
              <a:buClrTx/>
              <a:buSzTx/>
              <a:buFontTx/>
              <a:buNone/>
              <a:tabLst/>
              <a:defRPr/>
            </a:pPr>
            <a:r>
              <a:rPr lang="en-US" dirty="0">
                <a:solidFill>
                  <a:schemeClr val="bg1">
                    <a:lumMod val="95000"/>
                  </a:schemeClr>
                </a:solidFill>
                <a:latin typeface="Angsana New" charset="0"/>
                <a:ea typeface="Angsana New" charset="0"/>
                <a:cs typeface="Angsana New" charset="0"/>
              </a:rPr>
              <a:t>strict</a:t>
            </a:r>
          </a:p>
        </p:txBody>
      </p:sp>
      <p:sp>
        <p:nvSpPr>
          <p:cNvPr id="6" name="Content Placeholder 2"/>
          <p:cNvSpPr txBox="1">
            <a:spLocks/>
          </p:cNvSpPr>
          <p:nvPr/>
        </p:nvSpPr>
        <p:spPr>
          <a:xfrm>
            <a:off x="6856023" y="1010504"/>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(0,0)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4</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regular</a:t>
            </a:r>
          </a:p>
          <a:p>
            <a:pPr marL="0" indent="0" algn="ctr">
              <a:lnSpc>
                <a:spcPct val="100000"/>
              </a:lnSpc>
              <a:spcBef>
                <a:spcPts val="0"/>
              </a:spcBef>
              <a:buFontTx/>
              <a:buNone/>
            </a:pPr>
            <a:r>
              <a:rPr lang="en-US" dirty="0" err="1">
                <a:solidFill>
                  <a:schemeClr val="bg1">
                    <a:lumMod val="95000"/>
                  </a:schemeClr>
                </a:solidFill>
                <a:latin typeface="Angsana New" charset="0"/>
                <a:ea typeface="Angsana New" charset="0"/>
                <a:cs typeface="Angsana New" charset="0"/>
              </a:rPr>
              <a:t>lowdistance</a:t>
            </a:r>
            <a:endParaRPr lang="en-US" dirty="0">
              <a:solidFill>
                <a:schemeClr val="bg1">
                  <a:lumMod val="95000"/>
                </a:schemeClr>
              </a:solidFill>
              <a:latin typeface="Angsana New" charset="0"/>
              <a:ea typeface="Angsana New" charset="0"/>
              <a:cs typeface="Angsana New" charset="0"/>
            </a:endParaRPr>
          </a:p>
        </p:txBody>
      </p:sp>
      <p:sp>
        <p:nvSpPr>
          <p:cNvPr id="7" name="Content Placeholder 2"/>
          <p:cNvSpPr txBox="1">
            <a:spLocks/>
          </p:cNvSpPr>
          <p:nvPr/>
        </p:nvSpPr>
        <p:spPr>
          <a:xfrm>
            <a:off x="5536812" y="4040803"/>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(10,10)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110</a:t>
            </a:r>
          </a:p>
        </p:txBody>
      </p:sp>
      <p:sp>
        <p:nvSpPr>
          <p:cNvPr id="8" name="Content Placeholder 2"/>
          <p:cNvSpPr txBox="1">
            <a:spLocks/>
          </p:cNvSpPr>
          <p:nvPr/>
        </p:nvSpPr>
        <p:spPr>
          <a:xfrm>
            <a:off x="6946510" y="4040803"/>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110</a:t>
            </a:r>
          </a:p>
        </p:txBody>
      </p:sp>
      <p:sp>
        <p:nvSpPr>
          <p:cNvPr id="10" name="TextBox 9"/>
          <p:cNvSpPr txBox="1"/>
          <p:nvPr/>
        </p:nvSpPr>
        <p:spPr>
          <a:xfrm>
            <a:off x="3012688" y="3717279"/>
            <a:ext cx="4714873" cy="523220"/>
          </a:xfrm>
          <a:prstGeom prst="rect">
            <a:avLst/>
          </a:prstGeom>
          <a:noFill/>
        </p:spPr>
        <p:txBody>
          <a:bodyPr wrap="square" rtlCol="0">
            <a:spAutoFit/>
          </a:bodyPr>
          <a:lstStyle/>
          <a:p>
            <a:pPr algn="ctr"/>
            <a:r>
              <a:rPr lang="en-US" sz="2800" b="1" dirty="0">
                <a:solidFill>
                  <a:schemeClr val="accent4"/>
                </a:solidFill>
                <a:latin typeface="Angsana New" charset="0"/>
                <a:ea typeface="Angsana New" charset="0"/>
                <a:cs typeface="Angsana New" charset="0"/>
              </a:rPr>
              <a:t>Parking Lots</a:t>
            </a:r>
          </a:p>
        </p:txBody>
      </p:sp>
      <p:sp>
        <p:nvSpPr>
          <p:cNvPr id="15" name="Content Placeholder 2"/>
          <p:cNvSpPr txBox="1">
            <a:spLocks/>
          </p:cNvSpPr>
          <p:nvPr/>
        </p:nvSpPr>
        <p:spPr>
          <a:xfrm>
            <a:off x="8151425" y="1008675"/>
            <a:ext cx="1414464"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(0,0)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2</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regular</a:t>
            </a:r>
          </a:p>
          <a:p>
            <a:pPr marL="0" indent="0" algn="ctr">
              <a:lnSpc>
                <a:spcPct val="100000"/>
              </a:lnSpc>
              <a:spcBef>
                <a:spcPts val="0"/>
              </a:spcBef>
              <a:buFontTx/>
              <a:buNone/>
            </a:pPr>
            <a:r>
              <a:rPr lang="en-US" dirty="0" err="1">
                <a:solidFill>
                  <a:schemeClr val="bg1">
                    <a:lumMod val="95000"/>
                  </a:schemeClr>
                </a:solidFill>
                <a:latin typeface="Angsana New" charset="0"/>
                <a:ea typeface="Angsana New" charset="0"/>
                <a:cs typeface="Angsana New" charset="0"/>
              </a:rPr>
              <a:t>lowcost</a:t>
            </a:r>
            <a:endParaRPr lang="en-US" dirty="0">
              <a:solidFill>
                <a:schemeClr val="bg1">
                  <a:lumMod val="95000"/>
                </a:schemeClr>
              </a:solidFill>
              <a:latin typeface="Angsana New" charset="0"/>
              <a:ea typeface="Angsana New" charset="0"/>
              <a:cs typeface="Angsana New" charset="0"/>
            </a:endParaRPr>
          </a:p>
        </p:txBody>
      </p:sp>
      <p:sp>
        <p:nvSpPr>
          <p:cNvPr id="23" name="Content Placeholder 2"/>
          <p:cNvSpPr txBox="1">
            <a:spLocks/>
          </p:cNvSpPr>
          <p:nvPr/>
        </p:nvSpPr>
        <p:spPr>
          <a:xfrm>
            <a:off x="8241912" y="4040803"/>
            <a:ext cx="1233490" cy="2736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(4,4)</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30</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5</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4</a:t>
            </a:r>
          </a:p>
          <a:p>
            <a:pPr marL="0" indent="0" algn="ctr">
              <a:lnSpc>
                <a:spcPct val="100000"/>
              </a:lnSpc>
              <a:spcBef>
                <a:spcPts val="0"/>
              </a:spcBef>
              <a:buFontTx/>
              <a:buNone/>
            </a:pPr>
            <a:r>
              <a:rPr lang="en-US" dirty="0">
                <a:solidFill>
                  <a:schemeClr val="bg1">
                    <a:lumMod val="95000"/>
                  </a:schemeClr>
                </a:solidFill>
                <a:latin typeface="Angsana New" charset="0"/>
                <a:ea typeface="Angsana New" charset="0"/>
                <a:cs typeface="Angsana New" charset="0"/>
              </a:rPr>
              <a:t>110</a:t>
            </a:r>
          </a:p>
        </p:txBody>
      </p:sp>
      <p:grpSp>
        <p:nvGrpSpPr>
          <p:cNvPr id="29" name="Group 28"/>
          <p:cNvGrpSpPr/>
          <p:nvPr/>
        </p:nvGrpSpPr>
        <p:grpSpPr>
          <a:xfrm>
            <a:off x="5436801" y="0"/>
            <a:ext cx="1433512" cy="1256328"/>
            <a:chOff x="3262313" y="-79989"/>
            <a:chExt cx="1433512" cy="1256328"/>
          </a:xfrm>
        </p:grpSpPr>
        <p:sp>
          <p:nvSpPr>
            <p:cNvPr id="26" name="TextBox 25"/>
            <p:cNvSpPr txBox="1"/>
            <p:nvPr/>
          </p:nvSpPr>
          <p:spPr>
            <a:xfrm>
              <a:off x="3262313" y="-79989"/>
              <a:ext cx="1433512" cy="954107"/>
            </a:xfrm>
            <a:prstGeom prst="rect">
              <a:avLst/>
            </a:prstGeom>
            <a:noFill/>
          </p:spPr>
          <p:txBody>
            <a:bodyPr wrap="square" rtlCol="0">
              <a:spAutoFit/>
            </a:bodyPr>
            <a:lstStyle/>
            <a:p>
              <a:pPr algn="ctr"/>
              <a:r>
                <a:rPr lang="en-US" sz="2800" dirty="0">
                  <a:solidFill>
                    <a:srgbClr val="C00000"/>
                  </a:solidFill>
                  <a:latin typeface="Angsana New" charset="0"/>
                  <a:ea typeface="Angsana New" charset="0"/>
                  <a:cs typeface="Angsana New" charset="0"/>
                </a:rPr>
                <a:t>1</a:t>
              </a:r>
              <a:r>
                <a:rPr lang="en-US" sz="2800" baseline="30000" dirty="0">
                  <a:solidFill>
                    <a:srgbClr val="C00000"/>
                  </a:solidFill>
                  <a:latin typeface="Angsana New" charset="0"/>
                  <a:ea typeface="Angsana New" charset="0"/>
                  <a:cs typeface="Angsana New" charset="0"/>
                </a:rPr>
                <a:t>st</a:t>
              </a:r>
              <a:r>
                <a:rPr lang="en-US" sz="2800" dirty="0">
                  <a:solidFill>
                    <a:srgbClr val="00B0F0"/>
                  </a:solidFill>
                  <a:latin typeface="Angsana New" charset="0"/>
                  <a:ea typeface="Angsana New" charset="0"/>
                  <a:cs typeface="Angsana New" charset="0"/>
                </a:rPr>
                <a:t> </a:t>
              </a:r>
              <a:r>
                <a:rPr lang="en-US" sz="2800" dirty="0">
                  <a:solidFill>
                    <a:srgbClr val="C00000"/>
                  </a:solidFill>
                  <a:latin typeface="Angsana New" charset="0"/>
                  <a:ea typeface="Angsana New" charset="0"/>
                  <a:cs typeface="Angsana New" charset="0"/>
                </a:rPr>
                <a:t>experiment</a:t>
              </a:r>
            </a:p>
          </p:txBody>
        </p:sp>
        <p:sp>
          <p:nvSpPr>
            <p:cNvPr id="28" name="Right Brace 27"/>
            <p:cNvSpPr/>
            <p:nvPr/>
          </p:nvSpPr>
          <p:spPr>
            <a:xfrm rot="5400000" flipH="1" flipV="1">
              <a:off x="3745822" y="664489"/>
              <a:ext cx="422332" cy="601367"/>
            </a:xfrm>
            <a:prstGeom prst="rightBrace">
              <a:avLst>
                <a:gd name="adj1" fmla="val 8333"/>
                <a:gd name="adj2" fmla="val 48582"/>
              </a:avLst>
            </a:prstGeom>
            <a:ln>
              <a:solidFill>
                <a:srgbClr val="98000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30" name="Group 29"/>
          <p:cNvGrpSpPr/>
          <p:nvPr/>
        </p:nvGrpSpPr>
        <p:grpSpPr>
          <a:xfrm>
            <a:off x="6846499" y="19053"/>
            <a:ext cx="1433512" cy="1256328"/>
            <a:chOff x="3262313" y="-79989"/>
            <a:chExt cx="1433512" cy="1256328"/>
          </a:xfrm>
        </p:grpSpPr>
        <p:sp>
          <p:nvSpPr>
            <p:cNvPr id="31" name="TextBox 30"/>
            <p:cNvSpPr txBox="1"/>
            <p:nvPr/>
          </p:nvSpPr>
          <p:spPr>
            <a:xfrm>
              <a:off x="3262313" y="-79989"/>
              <a:ext cx="1433512" cy="954107"/>
            </a:xfrm>
            <a:prstGeom prst="rect">
              <a:avLst/>
            </a:prstGeom>
            <a:noFill/>
          </p:spPr>
          <p:txBody>
            <a:bodyPr wrap="square" rtlCol="0">
              <a:spAutoFit/>
            </a:bodyPr>
            <a:lstStyle/>
            <a:p>
              <a:pPr algn="ctr"/>
              <a:r>
                <a:rPr lang="en-US" sz="2800" dirty="0">
                  <a:solidFill>
                    <a:srgbClr val="C00000"/>
                  </a:solidFill>
                  <a:latin typeface="Angsana New" charset="0"/>
                  <a:ea typeface="Angsana New" charset="0"/>
                  <a:cs typeface="Angsana New" charset="0"/>
                </a:rPr>
                <a:t>2</a:t>
              </a:r>
              <a:r>
                <a:rPr lang="en-US" sz="2800" baseline="30000" dirty="0">
                  <a:solidFill>
                    <a:srgbClr val="C00000"/>
                  </a:solidFill>
                  <a:latin typeface="Angsana New" charset="0"/>
                  <a:ea typeface="Angsana New" charset="0"/>
                  <a:cs typeface="Angsana New" charset="0"/>
                </a:rPr>
                <a:t>nd</a:t>
              </a:r>
              <a:r>
                <a:rPr lang="en-US" sz="2800" dirty="0">
                  <a:solidFill>
                    <a:srgbClr val="C00000"/>
                  </a:solidFill>
                  <a:latin typeface="Angsana New" charset="0"/>
                  <a:ea typeface="Angsana New" charset="0"/>
                  <a:cs typeface="Angsana New" charset="0"/>
                </a:rPr>
                <a:t> experiment</a:t>
              </a:r>
            </a:p>
          </p:txBody>
        </p:sp>
        <p:sp>
          <p:nvSpPr>
            <p:cNvPr id="32" name="Right Brace 31"/>
            <p:cNvSpPr/>
            <p:nvPr/>
          </p:nvSpPr>
          <p:spPr>
            <a:xfrm rot="5400000" flipH="1" flipV="1">
              <a:off x="3745822" y="664489"/>
              <a:ext cx="422332" cy="601367"/>
            </a:xfrm>
            <a:prstGeom prst="rightBrace">
              <a:avLst>
                <a:gd name="adj1" fmla="val 8333"/>
                <a:gd name="adj2" fmla="val 48582"/>
              </a:avLst>
            </a:prstGeom>
            <a:ln>
              <a:solidFill>
                <a:srgbClr val="98000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33" name="Group 32"/>
          <p:cNvGrpSpPr/>
          <p:nvPr/>
        </p:nvGrpSpPr>
        <p:grpSpPr>
          <a:xfrm>
            <a:off x="8132376" y="10770"/>
            <a:ext cx="1433512" cy="1256328"/>
            <a:chOff x="3262313" y="-79989"/>
            <a:chExt cx="1433512" cy="1256328"/>
          </a:xfrm>
        </p:grpSpPr>
        <p:sp>
          <p:nvSpPr>
            <p:cNvPr id="34" name="TextBox 33"/>
            <p:cNvSpPr txBox="1"/>
            <p:nvPr/>
          </p:nvSpPr>
          <p:spPr>
            <a:xfrm>
              <a:off x="3262313" y="-79989"/>
              <a:ext cx="1433512" cy="954107"/>
            </a:xfrm>
            <a:prstGeom prst="rect">
              <a:avLst/>
            </a:prstGeom>
            <a:noFill/>
          </p:spPr>
          <p:txBody>
            <a:bodyPr wrap="square" rtlCol="0">
              <a:spAutoFit/>
            </a:bodyPr>
            <a:lstStyle/>
            <a:p>
              <a:pPr algn="ctr"/>
              <a:r>
                <a:rPr lang="en-US" sz="2800" dirty="0">
                  <a:solidFill>
                    <a:srgbClr val="C00000"/>
                  </a:solidFill>
                  <a:latin typeface="Angsana New" charset="0"/>
                  <a:ea typeface="Angsana New" charset="0"/>
                  <a:cs typeface="Angsana New" charset="0"/>
                </a:rPr>
                <a:t>3</a:t>
              </a:r>
              <a:r>
                <a:rPr lang="en-US" sz="2800" baseline="30000" dirty="0">
                  <a:solidFill>
                    <a:srgbClr val="C00000"/>
                  </a:solidFill>
                  <a:latin typeface="Angsana New" charset="0"/>
                  <a:ea typeface="Angsana New" charset="0"/>
                  <a:cs typeface="Angsana New" charset="0"/>
                </a:rPr>
                <a:t>rd</a:t>
              </a:r>
              <a:r>
                <a:rPr lang="en-US" sz="2800" dirty="0">
                  <a:solidFill>
                    <a:srgbClr val="C00000"/>
                  </a:solidFill>
                  <a:latin typeface="Angsana New" charset="0"/>
                  <a:ea typeface="Angsana New" charset="0"/>
                  <a:cs typeface="Angsana New" charset="0"/>
                </a:rPr>
                <a:t> experiment</a:t>
              </a:r>
            </a:p>
          </p:txBody>
        </p:sp>
        <p:sp>
          <p:nvSpPr>
            <p:cNvPr id="35" name="Right Brace 34"/>
            <p:cNvSpPr/>
            <p:nvPr/>
          </p:nvSpPr>
          <p:spPr>
            <a:xfrm rot="5400000" flipH="1" flipV="1">
              <a:off x="3745822" y="664489"/>
              <a:ext cx="422332" cy="601367"/>
            </a:xfrm>
            <a:prstGeom prst="rightBrace">
              <a:avLst>
                <a:gd name="adj1" fmla="val 8333"/>
                <a:gd name="adj2" fmla="val 48582"/>
              </a:avLst>
            </a:prstGeom>
            <a:ln>
              <a:solidFill>
                <a:srgbClr val="98000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6" name="Right Brace 35"/>
          <p:cNvSpPr/>
          <p:nvPr/>
        </p:nvSpPr>
        <p:spPr>
          <a:xfrm rot="5400000" flipH="1" flipV="1">
            <a:off x="7317616" y="2430379"/>
            <a:ext cx="236474" cy="3383765"/>
          </a:xfrm>
          <a:prstGeom prst="rightBrace">
            <a:avLst>
              <a:gd name="adj1" fmla="val 8333"/>
              <a:gd name="adj2" fmla="val 48582"/>
            </a:avLst>
          </a:prstGeom>
          <a:ln>
            <a:solidFill>
              <a:srgbClr val="98000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00B0F0"/>
              </a:solidFill>
            </a:endParaRPr>
          </a:p>
        </p:txBody>
      </p:sp>
      <p:sp>
        <p:nvSpPr>
          <p:cNvPr id="37" name="TextBox 36"/>
          <p:cNvSpPr txBox="1"/>
          <p:nvPr/>
        </p:nvSpPr>
        <p:spPr>
          <a:xfrm>
            <a:off x="6217852" y="3562224"/>
            <a:ext cx="2887454" cy="523220"/>
          </a:xfrm>
          <a:prstGeom prst="rect">
            <a:avLst/>
          </a:prstGeom>
          <a:noFill/>
        </p:spPr>
        <p:txBody>
          <a:bodyPr wrap="square" rtlCol="0">
            <a:spAutoFit/>
          </a:bodyPr>
          <a:lstStyle/>
          <a:p>
            <a:pPr algn="just"/>
            <a:r>
              <a:rPr lang="en-US" sz="2800" dirty="0">
                <a:solidFill>
                  <a:srgbClr val="C00000"/>
                </a:solidFill>
                <a:latin typeface="Angsana New" charset="0"/>
                <a:ea typeface="Angsana New" charset="0"/>
                <a:cs typeface="Angsana New" charset="0"/>
              </a:rPr>
              <a:t>similar to 3 experiments</a:t>
            </a:r>
          </a:p>
        </p:txBody>
      </p:sp>
    </p:spTree>
    <p:extLst>
      <p:ext uri="{BB962C8B-B14F-4D97-AF65-F5344CB8AC3E}">
        <p14:creationId xmlns:p14="http://schemas.microsoft.com/office/powerpoint/2010/main" val="274103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989062" y="806090"/>
            <a:ext cx="5489162" cy="5505114"/>
            <a:chOff x="3208154" y="869795"/>
            <a:chExt cx="5489162" cy="5505114"/>
          </a:xfrm>
        </p:grpSpPr>
        <p:pic>
          <p:nvPicPr>
            <p:cNvPr id="4" name="Picture 3"/>
            <p:cNvPicPr>
              <a:picLocks noChangeAspect="1"/>
            </p:cNvPicPr>
            <p:nvPr/>
          </p:nvPicPr>
          <p:blipFill>
            <a:blip r:embed="rId2"/>
            <a:stretch>
              <a:fillRect/>
            </a:stretch>
          </p:blipFill>
          <p:spPr>
            <a:xfrm>
              <a:off x="3652838" y="1066800"/>
              <a:ext cx="4876800" cy="4876800"/>
            </a:xfrm>
            <a:prstGeom prst="rect">
              <a:avLst/>
            </a:prstGeom>
          </p:spPr>
        </p:pic>
        <p:sp>
          <p:nvSpPr>
            <p:cNvPr id="6" name="TextBox 5"/>
            <p:cNvSpPr txBox="1"/>
            <p:nvPr/>
          </p:nvSpPr>
          <p:spPr>
            <a:xfrm>
              <a:off x="3720503" y="5473958"/>
              <a:ext cx="971550" cy="523220"/>
            </a:xfrm>
            <a:prstGeom prst="rect">
              <a:avLst/>
            </a:prstGeom>
            <a:noFill/>
          </p:spPr>
          <p:txBody>
            <a:bodyPr wrap="square" rtlCol="0">
              <a:spAutoFit/>
            </a:bodyPr>
            <a:lstStyle/>
            <a:p>
              <a:r>
                <a:rPr lang="en-US" sz="2800" dirty="0">
                  <a:solidFill>
                    <a:schemeClr val="bg1">
                      <a:lumMod val="95000"/>
                    </a:schemeClr>
                  </a:solidFill>
                  <a:latin typeface="Angsana New" charset="0"/>
                  <a:ea typeface="Angsana New" charset="0"/>
                  <a:cs typeface="Angsana New" charset="0"/>
                </a:rPr>
                <a:t>Car</a:t>
              </a:r>
            </a:p>
          </p:txBody>
        </p:sp>
        <p:sp>
          <p:nvSpPr>
            <p:cNvPr id="7" name="Oval 6"/>
            <p:cNvSpPr/>
            <p:nvPr/>
          </p:nvSpPr>
          <p:spPr>
            <a:xfrm>
              <a:off x="5991225" y="3398043"/>
              <a:ext cx="200025" cy="21431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759860" y="4626698"/>
              <a:ext cx="200025" cy="21431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492028" y="4869444"/>
              <a:ext cx="200025" cy="21431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3552825" y="5836443"/>
              <a:ext cx="200025" cy="214313"/>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786918" y="4088120"/>
              <a:ext cx="1978262" cy="523220"/>
            </a:xfrm>
            <a:prstGeom prst="rect">
              <a:avLst/>
            </a:prstGeom>
            <a:noFill/>
          </p:spPr>
          <p:txBody>
            <a:bodyPr wrap="square" rtlCol="0">
              <a:spAutoFit/>
            </a:bodyPr>
            <a:lstStyle/>
            <a:p>
              <a:r>
                <a:rPr lang="en-US" sz="2800" dirty="0">
                  <a:solidFill>
                    <a:schemeClr val="bg1">
                      <a:lumMod val="95000"/>
                    </a:schemeClr>
                  </a:solidFill>
                  <a:latin typeface="Angsana New" charset="0"/>
                  <a:ea typeface="Angsana New" charset="0"/>
                  <a:cs typeface="Angsana New" charset="0"/>
                </a:rPr>
                <a:t>ParkingLot1 </a:t>
              </a:r>
              <a:r>
                <a:rPr lang="mr-IN" sz="2800" dirty="0">
                  <a:solidFill>
                    <a:schemeClr val="accent4">
                      <a:lumMod val="20000"/>
                      <a:lumOff val="80000"/>
                    </a:schemeClr>
                  </a:solidFill>
                  <a:latin typeface="Angsana New" charset="0"/>
                  <a:ea typeface="Angsana New" charset="0"/>
                  <a:cs typeface="Angsana New" charset="0"/>
                </a:rPr>
                <a:t>–</a:t>
              </a:r>
              <a:r>
                <a:rPr lang="en-US" sz="2800" dirty="0">
                  <a:solidFill>
                    <a:schemeClr val="accent4">
                      <a:lumMod val="20000"/>
                      <a:lumOff val="80000"/>
                    </a:schemeClr>
                  </a:solidFill>
                  <a:latin typeface="Angsana New" charset="0"/>
                  <a:ea typeface="Angsana New" charset="0"/>
                  <a:cs typeface="Angsana New" charset="0"/>
                </a:rPr>
                <a:t> 2€</a:t>
              </a:r>
            </a:p>
          </p:txBody>
        </p:sp>
        <p:sp>
          <p:nvSpPr>
            <p:cNvPr id="13" name="TextBox 12"/>
            <p:cNvSpPr txBox="1"/>
            <p:nvPr/>
          </p:nvSpPr>
          <p:spPr>
            <a:xfrm>
              <a:off x="4489938" y="4947099"/>
              <a:ext cx="1866257" cy="523220"/>
            </a:xfrm>
            <a:prstGeom prst="rect">
              <a:avLst/>
            </a:prstGeom>
            <a:noFill/>
          </p:spPr>
          <p:txBody>
            <a:bodyPr wrap="square" rtlCol="0">
              <a:spAutoFit/>
            </a:bodyPr>
            <a:lstStyle/>
            <a:p>
              <a:r>
                <a:rPr lang="en-US" sz="2800" dirty="0">
                  <a:solidFill>
                    <a:schemeClr val="bg1">
                      <a:lumMod val="95000"/>
                    </a:schemeClr>
                  </a:solidFill>
                  <a:latin typeface="Angsana New" charset="0"/>
                  <a:ea typeface="Angsana New" charset="0"/>
                  <a:cs typeface="Angsana New" charset="0"/>
                </a:rPr>
                <a:t>ParkingLot0 </a:t>
              </a:r>
              <a:r>
                <a:rPr lang="mr-IN" sz="2800" dirty="0">
                  <a:solidFill>
                    <a:schemeClr val="accent4">
                      <a:lumMod val="20000"/>
                      <a:lumOff val="80000"/>
                    </a:schemeClr>
                  </a:solidFill>
                  <a:latin typeface="Angsana New" charset="0"/>
                  <a:ea typeface="Angsana New" charset="0"/>
                  <a:cs typeface="Angsana New" charset="0"/>
                </a:rPr>
                <a:t>–</a:t>
              </a:r>
              <a:r>
                <a:rPr lang="en-US" sz="2800" dirty="0">
                  <a:solidFill>
                    <a:schemeClr val="accent4">
                      <a:lumMod val="20000"/>
                      <a:lumOff val="80000"/>
                    </a:schemeClr>
                  </a:solidFill>
                  <a:latin typeface="Angsana New" charset="0"/>
                  <a:ea typeface="Angsana New" charset="0"/>
                  <a:cs typeface="Angsana New" charset="0"/>
                </a:rPr>
                <a:t> 1€</a:t>
              </a:r>
            </a:p>
          </p:txBody>
        </p:sp>
        <p:sp>
          <p:nvSpPr>
            <p:cNvPr id="14" name="TextBox 13"/>
            <p:cNvSpPr txBox="1"/>
            <p:nvPr/>
          </p:nvSpPr>
          <p:spPr>
            <a:xfrm>
              <a:off x="5899404" y="2962819"/>
              <a:ext cx="1928751" cy="523220"/>
            </a:xfrm>
            <a:prstGeom prst="rect">
              <a:avLst/>
            </a:prstGeom>
            <a:noFill/>
          </p:spPr>
          <p:txBody>
            <a:bodyPr wrap="square" rtlCol="0">
              <a:spAutoFit/>
            </a:bodyPr>
            <a:lstStyle/>
            <a:p>
              <a:r>
                <a:rPr lang="en-US" sz="2800" dirty="0">
                  <a:solidFill>
                    <a:schemeClr val="bg1">
                      <a:lumMod val="95000"/>
                    </a:schemeClr>
                  </a:solidFill>
                  <a:latin typeface="Angsana New" charset="0"/>
                  <a:ea typeface="Angsana New" charset="0"/>
                  <a:cs typeface="Angsana New" charset="0"/>
                </a:rPr>
                <a:t>ParkingLot2 </a:t>
              </a:r>
              <a:r>
                <a:rPr lang="mr-IN" sz="2800" dirty="0">
                  <a:solidFill>
                    <a:schemeClr val="accent4">
                      <a:lumMod val="20000"/>
                      <a:lumOff val="80000"/>
                    </a:schemeClr>
                  </a:solidFill>
                  <a:latin typeface="Angsana New" charset="0"/>
                  <a:ea typeface="Angsana New" charset="0"/>
                  <a:cs typeface="Angsana New" charset="0"/>
                </a:rPr>
                <a:t>–</a:t>
              </a:r>
              <a:r>
                <a:rPr lang="en-US" sz="2800" dirty="0">
                  <a:solidFill>
                    <a:schemeClr val="accent4">
                      <a:lumMod val="20000"/>
                      <a:lumOff val="80000"/>
                    </a:schemeClr>
                  </a:solidFill>
                  <a:latin typeface="Angsana New" charset="0"/>
                  <a:ea typeface="Angsana New" charset="0"/>
                  <a:cs typeface="Angsana New" charset="0"/>
                </a:rPr>
                <a:t> 4€</a:t>
              </a:r>
            </a:p>
          </p:txBody>
        </p:sp>
        <p:sp>
          <p:nvSpPr>
            <p:cNvPr id="15" name="TextBox 14"/>
            <p:cNvSpPr txBox="1"/>
            <p:nvPr/>
          </p:nvSpPr>
          <p:spPr>
            <a:xfrm>
              <a:off x="4692053" y="5851689"/>
              <a:ext cx="359449" cy="523220"/>
            </a:xfrm>
            <a:prstGeom prst="rect">
              <a:avLst/>
            </a:prstGeom>
            <a:noFill/>
          </p:spPr>
          <p:txBody>
            <a:bodyPr wrap="square" rtlCol="0">
              <a:spAutoFit/>
            </a:bodyPr>
            <a:lstStyle/>
            <a:p>
              <a:pPr algn="ctr"/>
              <a:r>
                <a:rPr lang="en-US" sz="2800">
                  <a:solidFill>
                    <a:schemeClr val="bg1">
                      <a:lumMod val="95000"/>
                    </a:schemeClr>
                  </a:solidFill>
                  <a:latin typeface="Angsana New" charset="0"/>
                  <a:ea typeface="Angsana New" charset="0"/>
                  <a:cs typeface="Angsana New" charset="0"/>
                </a:rPr>
                <a:t>5</a:t>
              </a:r>
              <a:endParaRPr lang="en-US" sz="2800" dirty="0">
                <a:solidFill>
                  <a:schemeClr val="bg1">
                    <a:lumMod val="95000"/>
                  </a:schemeClr>
                </a:solidFill>
                <a:latin typeface="Angsana New" charset="0"/>
                <a:ea typeface="Angsana New" charset="0"/>
                <a:cs typeface="Angsana New" charset="0"/>
              </a:endParaRPr>
            </a:p>
          </p:txBody>
        </p:sp>
        <p:sp>
          <p:nvSpPr>
            <p:cNvPr id="16" name="TextBox 15"/>
            <p:cNvSpPr txBox="1"/>
            <p:nvPr/>
          </p:nvSpPr>
          <p:spPr>
            <a:xfrm>
              <a:off x="4432617" y="5836443"/>
              <a:ext cx="359449" cy="523220"/>
            </a:xfrm>
            <a:prstGeom prst="rect">
              <a:avLst/>
            </a:prstGeom>
            <a:noFill/>
          </p:spPr>
          <p:txBody>
            <a:bodyPr wrap="square" rtlCol="0">
              <a:spAutoFit/>
            </a:bodyPr>
            <a:lstStyle/>
            <a:p>
              <a:pPr algn="ctr"/>
              <a:r>
                <a:rPr lang="en-US" sz="2800" dirty="0">
                  <a:solidFill>
                    <a:schemeClr val="bg1">
                      <a:lumMod val="95000"/>
                    </a:schemeClr>
                  </a:solidFill>
                  <a:latin typeface="Angsana New" charset="0"/>
                  <a:ea typeface="Angsana New" charset="0"/>
                  <a:cs typeface="Angsana New" charset="0"/>
                </a:rPr>
                <a:t>4</a:t>
              </a:r>
            </a:p>
          </p:txBody>
        </p:sp>
        <p:sp>
          <p:nvSpPr>
            <p:cNvPr id="17" name="TextBox 16"/>
            <p:cNvSpPr txBox="1"/>
            <p:nvPr/>
          </p:nvSpPr>
          <p:spPr>
            <a:xfrm>
              <a:off x="5911512" y="5846265"/>
              <a:ext cx="444683" cy="523220"/>
            </a:xfrm>
            <a:prstGeom prst="rect">
              <a:avLst/>
            </a:prstGeom>
            <a:noFill/>
          </p:spPr>
          <p:txBody>
            <a:bodyPr wrap="square" rtlCol="0">
              <a:spAutoFit/>
            </a:bodyPr>
            <a:lstStyle/>
            <a:p>
              <a:pPr algn="ctr"/>
              <a:r>
                <a:rPr lang="en-US" sz="2800">
                  <a:solidFill>
                    <a:schemeClr val="bg1">
                      <a:lumMod val="95000"/>
                    </a:schemeClr>
                  </a:solidFill>
                  <a:latin typeface="Angsana New" charset="0"/>
                  <a:ea typeface="Angsana New" charset="0"/>
                  <a:cs typeface="Angsana New" charset="0"/>
                </a:rPr>
                <a:t>10</a:t>
              </a:r>
              <a:endParaRPr lang="en-US" sz="2800" dirty="0">
                <a:solidFill>
                  <a:schemeClr val="bg1">
                    <a:lumMod val="95000"/>
                  </a:schemeClr>
                </a:solidFill>
                <a:latin typeface="Angsana New" charset="0"/>
                <a:ea typeface="Angsana New" charset="0"/>
                <a:cs typeface="Angsana New" charset="0"/>
              </a:endParaRPr>
            </a:p>
          </p:txBody>
        </p:sp>
        <p:sp>
          <p:nvSpPr>
            <p:cNvPr id="18" name="TextBox 17"/>
            <p:cNvSpPr txBox="1"/>
            <p:nvPr/>
          </p:nvSpPr>
          <p:spPr>
            <a:xfrm>
              <a:off x="3208154" y="3224429"/>
              <a:ext cx="444683" cy="523220"/>
            </a:xfrm>
            <a:prstGeom prst="rect">
              <a:avLst/>
            </a:prstGeom>
            <a:noFill/>
          </p:spPr>
          <p:txBody>
            <a:bodyPr wrap="square" rtlCol="0">
              <a:spAutoFit/>
            </a:bodyPr>
            <a:lstStyle/>
            <a:p>
              <a:pPr algn="ctr"/>
              <a:r>
                <a:rPr lang="en-US" sz="2800">
                  <a:solidFill>
                    <a:schemeClr val="bg1">
                      <a:lumMod val="95000"/>
                    </a:schemeClr>
                  </a:solidFill>
                  <a:latin typeface="Angsana New" charset="0"/>
                  <a:ea typeface="Angsana New" charset="0"/>
                  <a:cs typeface="Angsana New" charset="0"/>
                </a:rPr>
                <a:t>10</a:t>
              </a:r>
              <a:endParaRPr lang="en-US" sz="2800" dirty="0">
                <a:solidFill>
                  <a:schemeClr val="bg1">
                    <a:lumMod val="95000"/>
                  </a:schemeClr>
                </a:solidFill>
                <a:latin typeface="Angsana New" charset="0"/>
                <a:ea typeface="Angsana New" charset="0"/>
                <a:cs typeface="Angsana New" charset="0"/>
              </a:endParaRPr>
            </a:p>
          </p:txBody>
        </p:sp>
        <p:sp>
          <p:nvSpPr>
            <p:cNvPr id="19" name="TextBox 18"/>
            <p:cNvSpPr txBox="1"/>
            <p:nvPr/>
          </p:nvSpPr>
          <p:spPr>
            <a:xfrm>
              <a:off x="3280135" y="4453380"/>
              <a:ext cx="359449" cy="523220"/>
            </a:xfrm>
            <a:prstGeom prst="rect">
              <a:avLst/>
            </a:prstGeom>
            <a:noFill/>
          </p:spPr>
          <p:txBody>
            <a:bodyPr wrap="square" rtlCol="0">
              <a:spAutoFit/>
            </a:bodyPr>
            <a:lstStyle/>
            <a:p>
              <a:pPr algn="ctr"/>
              <a:r>
                <a:rPr lang="en-US" sz="2800">
                  <a:solidFill>
                    <a:schemeClr val="bg1">
                      <a:lumMod val="95000"/>
                    </a:schemeClr>
                  </a:solidFill>
                  <a:latin typeface="Angsana New" charset="0"/>
                  <a:ea typeface="Angsana New" charset="0"/>
                  <a:cs typeface="Angsana New" charset="0"/>
                </a:rPr>
                <a:t>5</a:t>
              </a:r>
              <a:endParaRPr lang="en-US" sz="2800" dirty="0">
                <a:solidFill>
                  <a:schemeClr val="bg1">
                    <a:lumMod val="95000"/>
                  </a:schemeClr>
                </a:solidFill>
                <a:latin typeface="Angsana New" charset="0"/>
                <a:ea typeface="Angsana New" charset="0"/>
                <a:cs typeface="Angsana New" charset="0"/>
              </a:endParaRPr>
            </a:p>
          </p:txBody>
        </p:sp>
        <p:sp>
          <p:nvSpPr>
            <p:cNvPr id="20" name="TextBox 19"/>
            <p:cNvSpPr txBox="1"/>
            <p:nvPr/>
          </p:nvSpPr>
          <p:spPr>
            <a:xfrm>
              <a:off x="3258628" y="4713982"/>
              <a:ext cx="359449" cy="523220"/>
            </a:xfrm>
            <a:prstGeom prst="rect">
              <a:avLst/>
            </a:prstGeom>
            <a:noFill/>
          </p:spPr>
          <p:txBody>
            <a:bodyPr wrap="square" rtlCol="0">
              <a:spAutoFit/>
            </a:bodyPr>
            <a:lstStyle/>
            <a:p>
              <a:pPr algn="ctr"/>
              <a:r>
                <a:rPr lang="en-US" sz="2800" dirty="0">
                  <a:solidFill>
                    <a:schemeClr val="bg1">
                      <a:lumMod val="95000"/>
                    </a:schemeClr>
                  </a:solidFill>
                  <a:latin typeface="Angsana New" charset="0"/>
                  <a:ea typeface="Angsana New" charset="0"/>
                  <a:cs typeface="Angsana New" charset="0"/>
                </a:rPr>
                <a:t>4</a:t>
              </a:r>
            </a:p>
          </p:txBody>
        </p:sp>
        <p:cxnSp>
          <p:nvCxnSpPr>
            <p:cNvPr id="24" name="Straight Arrow Connector 23"/>
            <p:cNvCxnSpPr>
              <a:stCxn id="10" idx="0"/>
            </p:cNvCxnSpPr>
            <p:nvPr/>
          </p:nvCxnSpPr>
          <p:spPr>
            <a:xfrm flipV="1">
              <a:off x="3652838" y="869795"/>
              <a:ext cx="6625" cy="4966648"/>
            </a:xfrm>
            <a:prstGeom prst="straightConnector1">
              <a:avLst/>
            </a:prstGeom>
            <a:ln w="57150">
              <a:solidFill>
                <a:schemeClr val="bg1">
                  <a:lumMod val="9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0" idx="6"/>
            </p:cNvCxnSpPr>
            <p:nvPr/>
          </p:nvCxnSpPr>
          <p:spPr>
            <a:xfrm flipV="1">
              <a:off x="3752850" y="5943599"/>
              <a:ext cx="4944466" cy="1"/>
            </a:xfrm>
            <a:prstGeom prst="straightConnector1">
              <a:avLst/>
            </a:prstGeom>
            <a:ln w="57150">
              <a:solidFill>
                <a:schemeClr val="bg1">
                  <a:lumMod val="95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31" name="TextBox 30"/>
          <p:cNvSpPr txBox="1"/>
          <p:nvPr/>
        </p:nvSpPr>
        <p:spPr>
          <a:xfrm>
            <a:off x="7224523" y="947423"/>
            <a:ext cx="4422172" cy="5693866"/>
          </a:xfrm>
          <a:prstGeom prst="rect">
            <a:avLst/>
          </a:prstGeom>
          <a:noFill/>
        </p:spPr>
        <p:txBody>
          <a:bodyPr wrap="square" rtlCol="0">
            <a:spAutoFit/>
          </a:bodyPr>
          <a:lstStyle/>
          <a:p>
            <a:pPr algn="just"/>
            <a:r>
              <a:rPr lang="en-US" sz="2800" dirty="0">
                <a:solidFill>
                  <a:schemeClr val="bg1">
                    <a:lumMod val="95000"/>
                  </a:schemeClr>
                </a:solidFill>
                <a:latin typeface="Angsana New" charset="0"/>
                <a:ea typeface="Angsana New" charset="0"/>
                <a:cs typeface="Angsana New" charset="0"/>
              </a:rPr>
              <a:t>1</a:t>
            </a:r>
            <a:r>
              <a:rPr lang="en-US" sz="2800" baseline="30000" dirty="0">
                <a:solidFill>
                  <a:schemeClr val="bg1">
                    <a:lumMod val="95000"/>
                  </a:schemeClr>
                </a:solidFill>
                <a:latin typeface="Angsana New" charset="0"/>
                <a:ea typeface="Angsana New" charset="0"/>
                <a:cs typeface="Angsana New" charset="0"/>
              </a:rPr>
              <a:t>st</a:t>
            </a:r>
            <a:r>
              <a:rPr lang="en-US" sz="2800" dirty="0">
                <a:solidFill>
                  <a:schemeClr val="bg1">
                    <a:lumMod val="95000"/>
                  </a:schemeClr>
                </a:solidFill>
                <a:latin typeface="Angsana New" charset="0"/>
                <a:ea typeface="Angsana New" charset="0"/>
                <a:cs typeface="Angsana New" charset="0"/>
              </a:rPr>
              <a:t> experiment:</a:t>
            </a:r>
          </a:p>
          <a:p>
            <a:pPr algn="just"/>
            <a:r>
              <a:rPr lang="en-US" sz="2800" dirty="0">
                <a:solidFill>
                  <a:schemeClr val="bg1">
                    <a:lumMod val="95000"/>
                  </a:schemeClr>
                </a:solidFill>
                <a:latin typeface="Angsana New" charset="0"/>
                <a:ea typeface="Angsana New" charset="0"/>
                <a:cs typeface="Angsana New" charset="0"/>
              </a:rPr>
              <a:t>Car chooses option which combines lowest cost and distance.</a:t>
            </a:r>
          </a:p>
          <a:p>
            <a:pPr algn="just"/>
            <a:endParaRPr lang="en-US" sz="2800" dirty="0">
              <a:solidFill>
                <a:schemeClr val="bg1">
                  <a:lumMod val="95000"/>
                </a:schemeClr>
              </a:solidFill>
              <a:latin typeface="Angsana New" charset="0"/>
              <a:ea typeface="Angsana New" charset="0"/>
              <a:cs typeface="Angsana New" charset="0"/>
            </a:endParaRPr>
          </a:p>
          <a:p>
            <a:pPr algn="just"/>
            <a:r>
              <a:rPr lang="en-US" sz="2800" dirty="0">
                <a:solidFill>
                  <a:schemeClr val="bg1">
                    <a:lumMod val="95000"/>
                  </a:schemeClr>
                </a:solidFill>
                <a:latin typeface="Angsana New" charset="0"/>
                <a:ea typeface="Angsana New" charset="0"/>
                <a:cs typeface="Angsana New" charset="0"/>
              </a:rPr>
              <a:t>2</a:t>
            </a:r>
            <a:r>
              <a:rPr lang="en-US" sz="2800" baseline="30000" dirty="0">
                <a:solidFill>
                  <a:schemeClr val="bg1">
                    <a:lumMod val="95000"/>
                  </a:schemeClr>
                </a:solidFill>
                <a:latin typeface="Angsana New" charset="0"/>
                <a:ea typeface="Angsana New" charset="0"/>
                <a:cs typeface="Angsana New" charset="0"/>
              </a:rPr>
              <a:t>nd</a:t>
            </a:r>
            <a:r>
              <a:rPr lang="en-US" sz="2800" dirty="0">
                <a:solidFill>
                  <a:schemeClr val="bg1">
                    <a:lumMod val="95000"/>
                  </a:schemeClr>
                </a:solidFill>
                <a:latin typeface="Angsana New" charset="0"/>
                <a:ea typeface="Angsana New" charset="0"/>
                <a:cs typeface="Angsana New" charset="0"/>
              </a:rPr>
              <a:t> experiment:</a:t>
            </a:r>
          </a:p>
          <a:p>
            <a:pPr algn="just"/>
            <a:r>
              <a:rPr lang="en-US" sz="2800" dirty="0">
                <a:solidFill>
                  <a:schemeClr val="bg1">
                    <a:lumMod val="95000"/>
                  </a:schemeClr>
                </a:solidFill>
                <a:latin typeface="Angsana New" charset="0"/>
                <a:ea typeface="Angsana New" charset="0"/>
                <a:cs typeface="Angsana New" charset="0"/>
              </a:rPr>
              <a:t>Car with lower distance behavior chooses parking lot with lowest distance between them despite cost.</a:t>
            </a:r>
          </a:p>
          <a:p>
            <a:pPr algn="just"/>
            <a:endParaRPr lang="en-US" sz="2800" dirty="0">
              <a:solidFill>
                <a:schemeClr val="bg1">
                  <a:lumMod val="95000"/>
                </a:schemeClr>
              </a:solidFill>
              <a:latin typeface="Angsana New" charset="0"/>
              <a:ea typeface="Angsana New" charset="0"/>
              <a:cs typeface="Angsana New" charset="0"/>
            </a:endParaRPr>
          </a:p>
          <a:p>
            <a:pPr algn="just"/>
            <a:r>
              <a:rPr lang="en-US" sz="2800" dirty="0">
                <a:solidFill>
                  <a:schemeClr val="bg1">
                    <a:lumMod val="95000"/>
                  </a:schemeClr>
                </a:solidFill>
                <a:latin typeface="Angsana New" charset="0"/>
                <a:ea typeface="Angsana New" charset="0"/>
                <a:cs typeface="Angsana New" charset="0"/>
              </a:rPr>
              <a:t>3</a:t>
            </a:r>
            <a:r>
              <a:rPr lang="en-US" sz="2800" baseline="30000" dirty="0">
                <a:solidFill>
                  <a:schemeClr val="bg1">
                    <a:lumMod val="95000"/>
                  </a:schemeClr>
                </a:solidFill>
                <a:latin typeface="Angsana New" charset="0"/>
                <a:ea typeface="Angsana New" charset="0"/>
                <a:cs typeface="Angsana New" charset="0"/>
              </a:rPr>
              <a:t>rd</a:t>
            </a:r>
            <a:r>
              <a:rPr lang="en-US" sz="2800" dirty="0">
                <a:solidFill>
                  <a:schemeClr val="bg1">
                    <a:lumMod val="95000"/>
                  </a:schemeClr>
                </a:solidFill>
                <a:latin typeface="Angsana New" charset="0"/>
                <a:ea typeface="Angsana New" charset="0"/>
                <a:cs typeface="Angsana New" charset="0"/>
              </a:rPr>
              <a:t> experiment:</a:t>
            </a:r>
          </a:p>
          <a:p>
            <a:pPr algn="just"/>
            <a:r>
              <a:rPr lang="en-US" sz="2800" dirty="0">
                <a:solidFill>
                  <a:schemeClr val="bg1">
                    <a:lumMod val="95000"/>
                  </a:schemeClr>
                </a:solidFill>
                <a:latin typeface="Angsana New" charset="0"/>
                <a:ea typeface="Angsana New" charset="0"/>
                <a:cs typeface="Angsana New" charset="0"/>
              </a:rPr>
              <a:t>Car with lower cost behavior chooses parking lot with lowest cost despite distance.</a:t>
            </a:r>
          </a:p>
          <a:p>
            <a:pPr algn="just"/>
            <a:endParaRPr lang="en-US" sz="2800" dirty="0">
              <a:solidFill>
                <a:schemeClr val="bg1">
                  <a:lumMod val="95000"/>
                </a:schemeClr>
              </a:solidFill>
              <a:latin typeface="Angsana New" charset="0"/>
              <a:ea typeface="Angsana New" charset="0"/>
              <a:cs typeface="Angsana New" charset="0"/>
            </a:endParaRPr>
          </a:p>
        </p:txBody>
      </p:sp>
      <p:pic>
        <p:nvPicPr>
          <p:cNvPr id="32" name="Picture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59289" y="6142041"/>
            <a:ext cx="3898900" cy="190500"/>
          </a:xfrm>
          <a:prstGeom prst="rect">
            <a:avLst/>
          </a:prstGeom>
        </p:spPr>
      </p:pic>
      <p:pic>
        <p:nvPicPr>
          <p:cNvPr id="33" name="Picture 3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14059" y="4406746"/>
            <a:ext cx="3911600" cy="228600"/>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85106" y="2248401"/>
            <a:ext cx="3937000" cy="203200"/>
          </a:xfrm>
          <a:prstGeom prst="rect">
            <a:avLst/>
          </a:prstGeom>
        </p:spPr>
      </p:pic>
    </p:spTree>
    <p:extLst>
      <p:ext uri="{BB962C8B-B14F-4D97-AF65-F5344CB8AC3E}">
        <p14:creationId xmlns:p14="http://schemas.microsoft.com/office/powerpoint/2010/main" val="15272706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Implemented Classes</a:t>
            </a:r>
            <a:endParaRPr lang="en-US" dirty="0"/>
          </a:p>
        </p:txBody>
      </p:sp>
      <p:pic>
        <p:nvPicPr>
          <p:cNvPr id="3" name="Picture 2"/>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2239" t="2578" r="84623" b="70624"/>
          <a:stretch/>
        </p:blipFill>
        <p:spPr>
          <a:xfrm>
            <a:off x="234043" y="852407"/>
            <a:ext cx="3194957" cy="5832951"/>
          </a:xfrm>
          <a:prstGeom prst="rect">
            <a:avLst/>
          </a:prstGeom>
          <a:ln>
            <a:solidFill>
              <a:schemeClr val="tx1"/>
            </a:solidFill>
          </a:ln>
        </p:spPr>
      </p:pic>
      <p:sp>
        <p:nvSpPr>
          <p:cNvPr id="72" name="Rectangle 71"/>
          <p:cNvSpPr/>
          <p:nvPr/>
        </p:nvSpPr>
        <p:spPr>
          <a:xfrm>
            <a:off x="234043" y="365125"/>
            <a:ext cx="5965279" cy="523220"/>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Constructors for agents </a:t>
            </a:r>
            <a:r>
              <a:rPr lang="en-GB" sz="2800" dirty="0">
                <a:solidFill>
                  <a:schemeClr val="accent4">
                    <a:lumMod val="20000"/>
                    <a:lumOff val="80000"/>
                  </a:schemeClr>
                </a:solidFill>
                <a:latin typeface="Angsana New" charset="0"/>
                <a:ea typeface="Angsana New" charset="0"/>
                <a:cs typeface="Angsana New" charset="0"/>
              </a:rPr>
              <a:t>Car </a:t>
            </a:r>
            <a:r>
              <a:rPr lang="en-GB" sz="2800" dirty="0">
                <a:solidFill>
                  <a:schemeClr val="bg1">
                    <a:lumMod val="95000"/>
                  </a:schemeClr>
                </a:solidFill>
                <a:latin typeface="Angsana New" charset="0"/>
                <a:ea typeface="Angsana New" charset="0"/>
                <a:cs typeface="Angsana New" charset="0"/>
              </a:rPr>
              <a:t>and </a:t>
            </a:r>
            <a:r>
              <a:rPr lang="en-GB" sz="2800" dirty="0">
                <a:solidFill>
                  <a:schemeClr val="accent4">
                    <a:lumMod val="20000"/>
                    <a:lumOff val="80000"/>
                  </a:schemeClr>
                </a:solidFill>
                <a:latin typeface="Angsana New" charset="0"/>
                <a:ea typeface="Angsana New" charset="0"/>
                <a:cs typeface="Angsana New" charset="0"/>
              </a:rPr>
              <a:t>Parking Lot</a:t>
            </a:r>
            <a:r>
              <a:rPr lang="en-GB" sz="2800" dirty="0">
                <a:solidFill>
                  <a:schemeClr val="bg1">
                    <a:lumMod val="95000"/>
                  </a:schemeClr>
                </a:solidFill>
                <a:latin typeface="Angsana New" charset="0"/>
                <a:ea typeface="Angsana New" charset="0"/>
                <a:cs typeface="Angsana New" charset="0"/>
              </a:rPr>
              <a:t>:</a:t>
            </a:r>
          </a:p>
        </p:txBody>
      </p:sp>
      <p:pic>
        <p:nvPicPr>
          <p:cNvPr id="73" name="Picture 72"/>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2470" t="61856" r="79813" b="4144"/>
          <a:stretch/>
        </p:blipFill>
        <p:spPr>
          <a:xfrm>
            <a:off x="3674397" y="852407"/>
            <a:ext cx="3467746" cy="5832951"/>
          </a:xfrm>
          <a:prstGeom prst="rect">
            <a:avLst/>
          </a:prstGeom>
          <a:ln>
            <a:solidFill>
              <a:schemeClr val="tx1"/>
            </a:solidFill>
          </a:ln>
        </p:spPr>
      </p:pic>
      <p:pic>
        <p:nvPicPr>
          <p:cNvPr id="74" name="Picture 73"/>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59766" t="65908" r="24703" b="9804"/>
          <a:stretch/>
        </p:blipFill>
        <p:spPr>
          <a:xfrm>
            <a:off x="7822327" y="2281586"/>
            <a:ext cx="3776870" cy="4403772"/>
          </a:xfrm>
          <a:prstGeom prst="rect">
            <a:avLst/>
          </a:prstGeom>
          <a:ln>
            <a:solidFill>
              <a:schemeClr val="tx1"/>
            </a:solidFill>
          </a:ln>
        </p:spPr>
      </p:pic>
      <p:sp>
        <p:nvSpPr>
          <p:cNvPr id="76" name="Rectangle 75"/>
          <p:cNvSpPr/>
          <p:nvPr/>
        </p:nvSpPr>
        <p:spPr>
          <a:xfrm>
            <a:off x="7568068" y="1327479"/>
            <a:ext cx="4031129" cy="954107"/>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Essentially main class, where all methods are called and initiated:</a:t>
            </a:r>
          </a:p>
        </p:txBody>
      </p:sp>
    </p:spTree>
    <p:extLst>
      <p:ext uri="{BB962C8B-B14F-4D97-AF65-F5344CB8AC3E}">
        <p14:creationId xmlns:p14="http://schemas.microsoft.com/office/powerpoint/2010/main" val="13455985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4183" y="472450"/>
            <a:ext cx="5850272" cy="3108543"/>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Constructs a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behaviour</a:t>
            </a:r>
            <a:r>
              <a:rPr lang="en-GB" sz="2800" dirty="0">
                <a:solidFill>
                  <a:schemeClr val="bg1">
                    <a:lumMod val="95000"/>
                  </a:schemeClr>
                </a:solidFill>
                <a:latin typeface="Angsana New" charset="0"/>
                <a:ea typeface="Angsana New" charset="0"/>
                <a:cs typeface="Angsana New" charset="0"/>
              </a:rPr>
              <a:t> responsible for handling the </a:t>
            </a:r>
            <a:r>
              <a:rPr lang="en-GB" sz="2800" dirty="0" err="1">
                <a:solidFill>
                  <a:schemeClr val="bg1">
                    <a:lumMod val="95000"/>
                  </a:schemeClr>
                </a:solidFill>
                <a:latin typeface="Angsana New" charset="0"/>
                <a:ea typeface="Angsana New" charset="0"/>
                <a:cs typeface="Angsana New" charset="0"/>
              </a:rPr>
              <a:t>ContractNetInitiator</a:t>
            </a:r>
            <a:r>
              <a:rPr lang="en-GB" sz="2800" dirty="0">
                <a:solidFill>
                  <a:schemeClr val="bg1">
                    <a:lumMod val="95000"/>
                  </a:schemeClr>
                </a:solidFill>
                <a:latin typeface="Angsana New" charset="0"/>
                <a:ea typeface="Angsana New" charset="0"/>
                <a:cs typeface="Angsana New" charset="0"/>
              </a:rPr>
              <a:t> role in our FIPA </a:t>
            </a:r>
            <a:r>
              <a:rPr lang="en-GB" sz="2800" dirty="0" err="1">
                <a:solidFill>
                  <a:schemeClr val="bg1">
                    <a:lumMod val="95000"/>
                  </a:schemeClr>
                </a:solidFill>
                <a:latin typeface="Angsana New" charset="0"/>
                <a:ea typeface="Angsana New" charset="0"/>
                <a:cs typeface="Angsana New" charset="0"/>
              </a:rPr>
              <a:t>ContractNet</a:t>
            </a:r>
            <a:r>
              <a:rPr lang="en-GB" sz="2800" dirty="0">
                <a:solidFill>
                  <a:schemeClr val="bg1">
                    <a:lumMod val="95000"/>
                  </a:schemeClr>
                </a:solidFill>
                <a:latin typeface="Angsana New" charset="0"/>
                <a:ea typeface="Angsana New" charset="0"/>
                <a:cs typeface="Angsana New" charset="0"/>
              </a:rPr>
              <a:t> protocol. Sends a </a:t>
            </a:r>
            <a:r>
              <a:rPr lang="en-GB" sz="2800" dirty="0" err="1">
                <a:solidFill>
                  <a:schemeClr val="bg1">
                    <a:lumMod val="95000"/>
                  </a:schemeClr>
                </a:solidFill>
                <a:latin typeface="Angsana New" charset="0"/>
                <a:ea typeface="Angsana New" charset="0"/>
                <a:cs typeface="Angsana New" charset="0"/>
              </a:rPr>
              <a:t>cfp</a:t>
            </a:r>
            <a:r>
              <a:rPr lang="en-GB" sz="2800" dirty="0">
                <a:solidFill>
                  <a:schemeClr val="bg1">
                    <a:lumMod val="95000"/>
                  </a:schemeClr>
                </a:solidFill>
                <a:latin typeface="Angsana New" charset="0"/>
                <a:ea typeface="Angsana New" charset="0"/>
                <a:cs typeface="Angsana New" charset="0"/>
              </a:rPr>
              <a:t> message signalling the desired spot types to which </a:t>
            </a:r>
            <a:r>
              <a:rPr lang="en-GB" sz="2800" dirty="0">
                <a:solidFill>
                  <a:schemeClr val="accent4">
                    <a:lumMod val="20000"/>
                    <a:lumOff val="80000"/>
                  </a:schemeClr>
                </a:solidFill>
                <a:latin typeface="Angsana New" charset="0"/>
                <a:ea typeface="Angsana New" charset="0"/>
                <a:cs typeface="Angsana New" charset="0"/>
              </a:rPr>
              <a:t>Parking</a:t>
            </a:r>
            <a:r>
              <a:rPr lang="en-GB" sz="2800" dirty="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Lot</a:t>
            </a:r>
            <a:r>
              <a:rPr lang="en-GB" sz="2800" dirty="0">
                <a:solidFill>
                  <a:schemeClr val="bg1">
                    <a:lumMod val="95000"/>
                  </a:schemeClr>
                </a:solidFill>
                <a:latin typeface="Angsana New" charset="0"/>
                <a:ea typeface="Angsana New" charset="0"/>
                <a:cs typeface="Angsana New" charset="0"/>
              </a:rPr>
              <a:t> agents respond with their proposals provided a spot of the desired type is available. The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agent then evaluates the proposals and chooses to accept 0 or 1 of them.</a:t>
            </a:r>
          </a:p>
        </p:txBody>
      </p:sp>
      <p:pic>
        <p:nvPicPr>
          <p:cNvPr id="9" name="Picture 8"/>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16759" t="19059" r="69150" b="71335"/>
          <a:stretch/>
        </p:blipFill>
        <p:spPr>
          <a:xfrm>
            <a:off x="1207018" y="841387"/>
            <a:ext cx="3426995" cy="2370667"/>
          </a:xfrm>
          <a:prstGeom prst="rect">
            <a:avLst/>
          </a:prstGeom>
          <a:ln>
            <a:solidFill>
              <a:schemeClr val="tx1"/>
            </a:solidFill>
          </a:ln>
        </p:spPr>
      </p:pic>
      <p:pic>
        <p:nvPicPr>
          <p:cNvPr id="29" name="Picture 28"/>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2487" t="62789" r="58970" b="27664"/>
          <a:stretch/>
        </p:blipFill>
        <p:spPr>
          <a:xfrm>
            <a:off x="665933" y="3878817"/>
            <a:ext cx="4509164" cy="2355742"/>
          </a:xfrm>
          <a:prstGeom prst="rect">
            <a:avLst/>
          </a:prstGeom>
          <a:ln>
            <a:solidFill>
              <a:schemeClr val="tx1"/>
            </a:solidFill>
          </a:ln>
        </p:spPr>
      </p:pic>
      <p:sp>
        <p:nvSpPr>
          <p:cNvPr id="30" name="Rectangle 29"/>
          <p:cNvSpPr/>
          <p:nvPr/>
        </p:nvSpPr>
        <p:spPr>
          <a:xfrm>
            <a:off x="5464183" y="3717860"/>
            <a:ext cx="5787586" cy="2677656"/>
          </a:xfrm>
          <a:prstGeom prst="rect">
            <a:avLst/>
          </a:prstGeom>
        </p:spPr>
        <p:txBody>
          <a:bodyPr wrap="square">
            <a:spAutoFit/>
          </a:bodyPr>
          <a:lstStyle/>
          <a:p>
            <a:pPr algn="just"/>
            <a:r>
              <a:rPr lang="en-US" sz="2800" dirty="0">
                <a:solidFill>
                  <a:schemeClr val="bg1">
                    <a:lumMod val="95000"/>
                  </a:schemeClr>
                </a:solidFill>
                <a:latin typeface="Angsana New" charset="0"/>
                <a:ea typeface="Angsana New" charset="0"/>
                <a:cs typeface="Angsana New" charset="0"/>
              </a:rPr>
              <a:t>Constructs a </a:t>
            </a:r>
            <a:r>
              <a:rPr lang="en-US" sz="2800" dirty="0">
                <a:solidFill>
                  <a:schemeClr val="accent4">
                    <a:lumMod val="20000"/>
                    <a:lumOff val="80000"/>
                  </a:schemeClr>
                </a:solidFill>
                <a:latin typeface="Angsana New" charset="0"/>
                <a:ea typeface="Angsana New" charset="0"/>
                <a:cs typeface="Angsana New" charset="0"/>
              </a:rPr>
              <a:t>Parking</a:t>
            </a:r>
            <a:r>
              <a:rPr lang="en-US" sz="2800" dirty="0">
                <a:solidFill>
                  <a:schemeClr val="bg1">
                    <a:lumMod val="95000"/>
                  </a:schemeClr>
                </a:solidFill>
                <a:latin typeface="Angsana New" charset="0"/>
                <a:ea typeface="Angsana New" charset="0"/>
                <a:cs typeface="Angsana New" charset="0"/>
              </a:rPr>
              <a:t> </a:t>
            </a:r>
            <a:r>
              <a:rPr lang="en-US" sz="2800" dirty="0">
                <a:solidFill>
                  <a:schemeClr val="accent4">
                    <a:lumMod val="20000"/>
                    <a:lumOff val="80000"/>
                  </a:schemeClr>
                </a:solidFill>
                <a:latin typeface="Angsana New" charset="0"/>
                <a:ea typeface="Angsana New" charset="0"/>
                <a:cs typeface="Angsana New" charset="0"/>
              </a:rPr>
              <a:t>Lot</a:t>
            </a:r>
            <a:r>
              <a:rPr lang="en-US" sz="2800" dirty="0">
                <a:solidFill>
                  <a:schemeClr val="bg1">
                    <a:lumMod val="95000"/>
                  </a:schemeClr>
                </a:solidFill>
                <a:latin typeface="Angsana New" charset="0"/>
                <a:ea typeface="Angsana New" charset="0"/>
                <a:cs typeface="Angsana New" charset="0"/>
              </a:rPr>
              <a:t> </a:t>
            </a:r>
            <a:r>
              <a:rPr lang="en-US" sz="2800" dirty="0" err="1">
                <a:solidFill>
                  <a:schemeClr val="bg1">
                    <a:lumMod val="95000"/>
                  </a:schemeClr>
                </a:solidFill>
                <a:latin typeface="Angsana New" charset="0"/>
                <a:ea typeface="Angsana New" charset="0"/>
                <a:cs typeface="Angsana New" charset="0"/>
              </a:rPr>
              <a:t>behaviour</a:t>
            </a:r>
            <a:r>
              <a:rPr lang="en-US" sz="2800" dirty="0">
                <a:solidFill>
                  <a:schemeClr val="bg1">
                    <a:lumMod val="95000"/>
                  </a:schemeClr>
                </a:solidFill>
                <a:latin typeface="Angsana New" charset="0"/>
                <a:ea typeface="Angsana New" charset="0"/>
                <a:cs typeface="Angsana New" charset="0"/>
              </a:rPr>
              <a:t> responsible for handling the </a:t>
            </a:r>
            <a:r>
              <a:rPr lang="en-US" sz="2800" dirty="0" err="1">
                <a:solidFill>
                  <a:schemeClr val="bg1">
                    <a:lumMod val="95000"/>
                  </a:schemeClr>
                </a:solidFill>
                <a:latin typeface="Angsana New" charset="0"/>
                <a:ea typeface="Angsana New" charset="0"/>
                <a:cs typeface="Angsana New" charset="0"/>
              </a:rPr>
              <a:t>ContractNetResponder</a:t>
            </a:r>
            <a:r>
              <a:rPr lang="en-US" sz="2800" dirty="0">
                <a:solidFill>
                  <a:schemeClr val="bg1">
                    <a:lumMod val="95000"/>
                  </a:schemeClr>
                </a:solidFill>
                <a:latin typeface="Angsana New" charset="0"/>
                <a:ea typeface="Angsana New" charset="0"/>
                <a:cs typeface="Angsana New" charset="0"/>
              </a:rPr>
              <a:t> role in a FIPA </a:t>
            </a:r>
            <a:r>
              <a:rPr lang="en-US" sz="2800" dirty="0" err="1">
                <a:solidFill>
                  <a:schemeClr val="bg1">
                    <a:lumMod val="95000"/>
                  </a:schemeClr>
                </a:solidFill>
                <a:latin typeface="Angsana New" charset="0"/>
                <a:ea typeface="Angsana New" charset="0"/>
                <a:cs typeface="Angsana New" charset="0"/>
              </a:rPr>
              <a:t>ContractNet</a:t>
            </a:r>
            <a:r>
              <a:rPr lang="en-US" sz="2800" dirty="0">
                <a:solidFill>
                  <a:schemeClr val="bg1">
                    <a:lumMod val="95000"/>
                  </a:schemeClr>
                </a:solidFill>
                <a:latin typeface="Angsana New" charset="0"/>
                <a:ea typeface="Angsana New" charset="0"/>
                <a:cs typeface="Angsana New" charset="0"/>
              </a:rPr>
              <a:t> protocol. Waits for a </a:t>
            </a:r>
            <a:r>
              <a:rPr lang="en-US" sz="2800" dirty="0" err="1">
                <a:solidFill>
                  <a:schemeClr val="bg1">
                    <a:lumMod val="95000"/>
                  </a:schemeClr>
                </a:solidFill>
                <a:latin typeface="Angsana New" charset="0"/>
                <a:ea typeface="Angsana New" charset="0"/>
                <a:cs typeface="Angsana New" charset="0"/>
              </a:rPr>
              <a:t>cfp</a:t>
            </a:r>
            <a:r>
              <a:rPr lang="en-US" sz="2800" dirty="0">
                <a:solidFill>
                  <a:schemeClr val="bg1">
                    <a:lumMod val="95000"/>
                  </a:schemeClr>
                </a:solidFill>
                <a:latin typeface="Angsana New" charset="0"/>
                <a:ea typeface="Angsana New" charset="0"/>
                <a:cs typeface="Angsana New" charset="0"/>
              </a:rPr>
              <a:t> message, sends a proposal and awaits acceptance or rejection of the proposal. A proposal may not be sent if the </a:t>
            </a:r>
            <a:r>
              <a:rPr lang="en-US" sz="2800" dirty="0">
                <a:solidFill>
                  <a:schemeClr val="accent4">
                    <a:lumMod val="20000"/>
                    <a:lumOff val="80000"/>
                  </a:schemeClr>
                </a:solidFill>
                <a:latin typeface="Angsana New" charset="0"/>
                <a:ea typeface="Angsana New" charset="0"/>
                <a:cs typeface="Angsana New" charset="0"/>
              </a:rPr>
              <a:t>Parking</a:t>
            </a:r>
            <a:r>
              <a:rPr lang="en-US" sz="2800" dirty="0">
                <a:solidFill>
                  <a:schemeClr val="bg1">
                    <a:lumMod val="95000"/>
                  </a:schemeClr>
                </a:solidFill>
                <a:latin typeface="Angsana New" charset="0"/>
                <a:ea typeface="Angsana New" charset="0"/>
                <a:cs typeface="Angsana New" charset="0"/>
              </a:rPr>
              <a:t> </a:t>
            </a:r>
            <a:r>
              <a:rPr lang="en-US" sz="2800" dirty="0">
                <a:solidFill>
                  <a:schemeClr val="accent4">
                    <a:lumMod val="20000"/>
                    <a:lumOff val="80000"/>
                  </a:schemeClr>
                </a:solidFill>
                <a:latin typeface="Angsana New" charset="0"/>
                <a:ea typeface="Angsana New" charset="0"/>
                <a:cs typeface="Angsana New" charset="0"/>
              </a:rPr>
              <a:t>Lot</a:t>
            </a:r>
            <a:r>
              <a:rPr lang="en-US" sz="2800" dirty="0">
                <a:solidFill>
                  <a:schemeClr val="bg1">
                    <a:lumMod val="95000"/>
                  </a:schemeClr>
                </a:solidFill>
                <a:latin typeface="Angsana New" charset="0"/>
                <a:ea typeface="Angsana New" charset="0"/>
                <a:cs typeface="Angsana New" charset="0"/>
              </a:rPr>
              <a:t> has no more spots of the requested type.</a:t>
            </a:r>
          </a:p>
        </p:txBody>
      </p:sp>
    </p:spTree>
    <p:extLst>
      <p:ext uri="{BB962C8B-B14F-4D97-AF65-F5344CB8AC3E}">
        <p14:creationId xmlns:p14="http://schemas.microsoft.com/office/powerpoint/2010/main" val="575147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32171" t="16002" r="53486" b="71441"/>
          <a:stretch/>
        </p:blipFill>
        <p:spPr>
          <a:xfrm>
            <a:off x="6261316" y="589798"/>
            <a:ext cx="3288093" cy="2985081"/>
          </a:xfrm>
          <a:prstGeom prst="rect">
            <a:avLst/>
          </a:prstGeom>
          <a:ln>
            <a:solidFill>
              <a:schemeClr val="tx1"/>
            </a:solidFill>
          </a:ln>
        </p:spPr>
      </p:pic>
      <p:pic>
        <p:nvPicPr>
          <p:cNvPr id="6" name="Picture 5"/>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44126" t="38793" r="40629" b="50301"/>
          <a:stretch/>
        </p:blipFill>
        <p:spPr>
          <a:xfrm>
            <a:off x="665934" y="586543"/>
            <a:ext cx="3328493" cy="2497620"/>
          </a:xfrm>
          <a:prstGeom prst="rect">
            <a:avLst/>
          </a:prstGeom>
          <a:ln>
            <a:solidFill>
              <a:schemeClr val="tx1"/>
            </a:solidFill>
          </a:ln>
        </p:spPr>
      </p:pic>
      <p:sp>
        <p:nvSpPr>
          <p:cNvPr id="8" name="Rectangle 7"/>
          <p:cNvSpPr/>
          <p:nvPr/>
        </p:nvSpPr>
        <p:spPr>
          <a:xfrm>
            <a:off x="9549409" y="586543"/>
            <a:ext cx="2043325" cy="3539430"/>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Encapsulates all the information needed for a </a:t>
            </a:r>
            <a:r>
              <a:rPr lang="en-GB" sz="2800" dirty="0">
                <a:solidFill>
                  <a:schemeClr val="accent4">
                    <a:lumMod val="20000"/>
                    <a:lumOff val="80000"/>
                  </a:schemeClr>
                </a:solidFill>
                <a:latin typeface="Angsana New" charset="0"/>
                <a:ea typeface="Angsana New" charset="0"/>
                <a:cs typeface="Angsana New" charset="0"/>
              </a:rPr>
              <a:t>Parking Lot </a:t>
            </a:r>
            <a:r>
              <a:rPr lang="en-GB" sz="2800" dirty="0">
                <a:solidFill>
                  <a:schemeClr val="bg1">
                    <a:lumMod val="95000"/>
                  </a:schemeClr>
                </a:solidFill>
                <a:latin typeface="Angsana New" charset="0"/>
                <a:ea typeface="Angsana New" charset="0"/>
                <a:cs typeface="Angsana New" charset="0"/>
              </a:rPr>
              <a:t>agent to send a proposal message to a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agent.</a:t>
            </a:r>
          </a:p>
          <a:p>
            <a:pPr algn="just"/>
            <a:endParaRPr lang="en-GB" sz="2800" dirty="0">
              <a:solidFill>
                <a:schemeClr val="bg1">
                  <a:lumMod val="95000"/>
                </a:schemeClr>
              </a:solidFill>
              <a:latin typeface="Angsana New" charset="0"/>
              <a:ea typeface="Angsana New" charset="0"/>
              <a:cs typeface="Angsana New" charset="0"/>
            </a:endParaRPr>
          </a:p>
        </p:txBody>
      </p:sp>
      <p:sp>
        <p:nvSpPr>
          <p:cNvPr id="9" name="Rectangle 8"/>
          <p:cNvSpPr/>
          <p:nvPr/>
        </p:nvSpPr>
        <p:spPr>
          <a:xfrm>
            <a:off x="3994427" y="586543"/>
            <a:ext cx="2043325" cy="2677656"/>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Encapsulates all the information needed for a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agent to send a </a:t>
            </a:r>
            <a:r>
              <a:rPr lang="en-GB" sz="2800" dirty="0" err="1">
                <a:solidFill>
                  <a:schemeClr val="bg1">
                    <a:lumMod val="95000"/>
                  </a:schemeClr>
                </a:solidFill>
                <a:latin typeface="Angsana New" charset="0"/>
                <a:ea typeface="Angsana New" charset="0"/>
                <a:cs typeface="Angsana New" charset="0"/>
              </a:rPr>
              <a:t>cfp</a:t>
            </a:r>
            <a:r>
              <a:rPr lang="en-GB" sz="2800" dirty="0">
                <a:solidFill>
                  <a:schemeClr val="bg1">
                    <a:lumMod val="95000"/>
                  </a:schemeClr>
                </a:solidFill>
                <a:latin typeface="Angsana New" charset="0"/>
                <a:ea typeface="Angsana New" charset="0"/>
                <a:cs typeface="Angsana New" charset="0"/>
              </a:rPr>
              <a:t> message to the </a:t>
            </a:r>
            <a:r>
              <a:rPr lang="en-GB" sz="2800" dirty="0">
                <a:solidFill>
                  <a:schemeClr val="accent4">
                    <a:lumMod val="20000"/>
                    <a:lumOff val="80000"/>
                  </a:schemeClr>
                </a:solidFill>
                <a:latin typeface="Angsana New" charset="0"/>
                <a:ea typeface="Angsana New" charset="0"/>
                <a:cs typeface="Angsana New" charset="0"/>
              </a:rPr>
              <a:t>Parking</a:t>
            </a:r>
            <a:r>
              <a:rPr lang="en-GB" sz="2800" dirty="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Lot</a:t>
            </a:r>
            <a:r>
              <a:rPr lang="en-GB" sz="2800" dirty="0">
                <a:solidFill>
                  <a:schemeClr val="bg1">
                    <a:lumMod val="95000"/>
                  </a:schemeClr>
                </a:solidFill>
                <a:latin typeface="Angsana New" charset="0"/>
                <a:ea typeface="Angsana New" charset="0"/>
                <a:cs typeface="Angsana New" charset="0"/>
              </a:rPr>
              <a:t> agents.</a:t>
            </a:r>
          </a:p>
        </p:txBody>
      </p:sp>
      <p:pic>
        <p:nvPicPr>
          <p:cNvPr id="14" name="Picture 13"/>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32115" t="2499" r="58982" b="94019"/>
          <a:stretch/>
        </p:blipFill>
        <p:spPr>
          <a:xfrm>
            <a:off x="5242525" y="4519625"/>
            <a:ext cx="2165050" cy="858982"/>
          </a:xfrm>
          <a:prstGeom prst="rect">
            <a:avLst/>
          </a:prstGeom>
          <a:ln>
            <a:solidFill>
              <a:schemeClr val="tx1"/>
            </a:solidFill>
          </a:ln>
        </p:spPr>
      </p:pic>
      <p:pic>
        <p:nvPicPr>
          <p:cNvPr id="15" name="Picture 14"/>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32010" t="7726" r="58912" b="88792"/>
          <a:stretch/>
        </p:blipFill>
        <p:spPr>
          <a:xfrm>
            <a:off x="7608920" y="4521330"/>
            <a:ext cx="2207795" cy="858983"/>
          </a:xfrm>
          <a:prstGeom prst="rect">
            <a:avLst/>
          </a:prstGeom>
          <a:ln>
            <a:solidFill>
              <a:schemeClr val="tx1"/>
            </a:solidFill>
          </a:ln>
        </p:spPr>
      </p:pic>
      <p:pic>
        <p:nvPicPr>
          <p:cNvPr id="16" name="Picture 15"/>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42705" t="2391" r="47850" b="94129"/>
          <a:stretch/>
        </p:blipFill>
        <p:spPr>
          <a:xfrm>
            <a:off x="5110689" y="5554194"/>
            <a:ext cx="2296886" cy="858983"/>
          </a:xfrm>
          <a:prstGeom prst="rect">
            <a:avLst/>
          </a:prstGeom>
          <a:ln>
            <a:solidFill>
              <a:schemeClr val="tx1"/>
            </a:solidFill>
          </a:ln>
        </p:spPr>
      </p:pic>
      <p:pic>
        <p:nvPicPr>
          <p:cNvPr id="17" name="Picture 16"/>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43106" t="7322" r="47917" b="88574"/>
          <a:stretch/>
        </p:blipFill>
        <p:spPr>
          <a:xfrm>
            <a:off x="7608920" y="5554196"/>
            <a:ext cx="2182874" cy="1012703"/>
          </a:xfrm>
          <a:prstGeom prst="rect">
            <a:avLst/>
          </a:prstGeom>
          <a:ln>
            <a:solidFill>
              <a:schemeClr val="tx1"/>
            </a:solidFill>
          </a:ln>
        </p:spPr>
      </p:pic>
      <p:sp>
        <p:nvSpPr>
          <p:cNvPr id="18" name="Rectangle 17"/>
          <p:cNvSpPr/>
          <p:nvPr/>
        </p:nvSpPr>
        <p:spPr>
          <a:xfrm>
            <a:off x="665934" y="3551855"/>
            <a:ext cx="10779066" cy="954107"/>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This set of classes is responsible for constructing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evaluator</a:t>
            </a:r>
            <a:r>
              <a:rPr lang="en-GB" sz="2800" dirty="0">
                <a:solidFill>
                  <a:schemeClr val="bg1">
                    <a:lumMod val="95000"/>
                  </a:schemeClr>
                </a:solidFill>
                <a:latin typeface="Angsana New" charset="0"/>
                <a:ea typeface="Angsana New" charset="0"/>
                <a:cs typeface="Angsana New" charset="0"/>
              </a:rPr>
              <a:t> objects which assign a value to </a:t>
            </a:r>
            <a:r>
              <a:rPr lang="en-GB" sz="2800" dirty="0">
                <a:solidFill>
                  <a:schemeClr val="accent4">
                    <a:lumMod val="20000"/>
                    <a:lumOff val="80000"/>
                  </a:schemeClr>
                </a:solidFill>
                <a:latin typeface="Angsana New" charset="0"/>
                <a:ea typeface="Angsana New" charset="0"/>
                <a:cs typeface="Angsana New" charset="0"/>
              </a:rPr>
              <a:t>Parking</a:t>
            </a:r>
            <a:r>
              <a:rPr lang="en-GB" sz="2800" dirty="0">
                <a:solidFill>
                  <a:schemeClr val="bg1">
                    <a:lumMod val="95000"/>
                  </a:schemeClr>
                </a:solidFill>
                <a:latin typeface="Angsana New" charset="0"/>
                <a:ea typeface="Angsana New" charset="0"/>
                <a:cs typeface="Angsana New" charset="0"/>
              </a:rPr>
              <a:t> </a:t>
            </a:r>
            <a:r>
              <a:rPr lang="en-GB" sz="2800" dirty="0">
                <a:solidFill>
                  <a:schemeClr val="accent4">
                    <a:lumMod val="20000"/>
                    <a:lumOff val="80000"/>
                  </a:schemeClr>
                </a:solidFill>
                <a:latin typeface="Angsana New" charset="0"/>
                <a:ea typeface="Angsana New" charset="0"/>
                <a:cs typeface="Angsana New" charset="0"/>
              </a:rPr>
              <a:t>Lot</a:t>
            </a:r>
            <a:r>
              <a:rPr lang="en-GB" sz="2800" dirty="0">
                <a:solidFill>
                  <a:schemeClr val="bg1">
                    <a:lumMod val="95000"/>
                  </a:schemeClr>
                </a:solidFill>
                <a:latin typeface="Angsana New" charset="0"/>
                <a:ea typeface="Angsana New" charset="0"/>
                <a:cs typeface="Angsana New" charset="0"/>
              </a:rPr>
              <a:t> proposals. According to the class, different parameters are taken into account.</a:t>
            </a:r>
          </a:p>
        </p:txBody>
      </p:sp>
      <p:pic>
        <p:nvPicPr>
          <p:cNvPr id="19" name="Picture 18"/>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0298" t="3268" r="70612" b="90488"/>
          <a:stretch/>
        </p:blipFill>
        <p:spPr>
          <a:xfrm>
            <a:off x="2018042" y="4519625"/>
            <a:ext cx="2210597" cy="1540923"/>
          </a:xfrm>
          <a:prstGeom prst="rect">
            <a:avLst/>
          </a:prstGeom>
          <a:ln>
            <a:solidFill>
              <a:schemeClr val="tx1"/>
            </a:solidFill>
          </a:ln>
        </p:spPr>
      </p:pic>
      <p:cxnSp>
        <p:nvCxnSpPr>
          <p:cNvPr id="20" name="Straight Arrow Connector 19"/>
          <p:cNvCxnSpPr/>
          <p:nvPr/>
        </p:nvCxnSpPr>
        <p:spPr>
          <a:xfrm flipH="1">
            <a:off x="4228639" y="4950822"/>
            <a:ext cx="3380281" cy="339265"/>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flipV="1">
            <a:off x="4228639" y="5290087"/>
            <a:ext cx="3380281" cy="770461"/>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flipV="1">
            <a:off x="4228639" y="5290087"/>
            <a:ext cx="882050" cy="693599"/>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23" idx="1"/>
          </p:cNvCxnSpPr>
          <p:nvPr/>
        </p:nvCxnSpPr>
        <p:spPr>
          <a:xfrm flipH="1">
            <a:off x="4228639" y="4949116"/>
            <a:ext cx="1013886" cy="340971"/>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178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a:solidFill>
                  <a:schemeClr val="accent4"/>
                </a:solidFill>
                <a:latin typeface="Angsana New" charset="0"/>
                <a:ea typeface="Angsana New" charset="0"/>
                <a:cs typeface="Angsana New" charset="0"/>
              </a:rPr>
              <a:t>Problem Description</a:t>
            </a:r>
          </a:p>
        </p:txBody>
      </p:sp>
      <p:sp>
        <p:nvSpPr>
          <p:cNvPr id="3" name="Content Placeholder 2"/>
          <p:cNvSpPr>
            <a:spLocks noGrp="1"/>
          </p:cNvSpPr>
          <p:nvPr>
            <p:ph idx="1"/>
          </p:nvPr>
        </p:nvSpPr>
        <p:spPr>
          <a:xfrm>
            <a:off x="838200" y="1453019"/>
            <a:ext cx="10515600" cy="4723944"/>
          </a:xfrm>
        </p:spPr>
        <p:txBody>
          <a:bodyPr>
            <a:normAutofit/>
          </a:bodyPr>
          <a:lstStyle/>
          <a:p>
            <a:pPr marL="0" lv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This project concerns the allocation of parking lots to several cars. The cars have certain requirements regarding the kind of spot they prefer and negotiate with the various parking lots to assess which is the best one for them.</a:t>
            </a:r>
          </a:p>
          <a:p>
            <a:pPr marL="0" lvl="0" indent="0">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nSpc>
                <a:spcPct val="100000"/>
              </a:lnSpc>
              <a:spcBef>
                <a:spcPts val="0"/>
              </a:spcBef>
              <a:buNone/>
            </a:pPr>
            <a:r>
              <a:rPr lang="en-GB" b="1" dirty="0">
                <a:solidFill>
                  <a:srgbClr val="C00000"/>
                </a:solidFill>
                <a:latin typeface="Angsana New" charset="0"/>
                <a:ea typeface="Angsana New" charset="0"/>
                <a:cs typeface="Angsana New" charset="0"/>
              </a:rPr>
              <a:t>Decision variables: </a:t>
            </a:r>
          </a:p>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cost 			</a:t>
            </a:r>
            <a:r>
              <a:rPr lang="en-GB" dirty="0">
                <a:solidFill>
                  <a:schemeClr val="accent4">
                    <a:lumMod val="20000"/>
                    <a:lumOff val="80000"/>
                  </a:schemeClr>
                </a:solidFill>
                <a:latin typeface="Angsana New" charset="0"/>
                <a:ea typeface="Angsana New" charset="0"/>
                <a:cs typeface="Angsana New" charset="0"/>
              </a:rPr>
              <a:t>hourly cost of parking in a specific Parking Lot / spot type</a:t>
            </a:r>
          </a:p>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distance to parking lot 	</a:t>
            </a:r>
            <a:r>
              <a:rPr lang="en-GB" dirty="0">
                <a:solidFill>
                  <a:schemeClr val="accent4">
                    <a:lumMod val="20000"/>
                    <a:lumOff val="80000"/>
                  </a:schemeClr>
                </a:solidFill>
                <a:latin typeface="Angsana New" charset="0"/>
                <a:ea typeface="Angsana New" charset="0"/>
                <a:cs typeface="Angsana New" charset="0"/>
              </a:rPr>
              <a:t>measured between the Parking Lot and the current position of the Car agent</a:t>
            </a:r>
          </a:p>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spot type 		</a:t>
            </a:r>
            <a:r>
              <a:rPr lang="en-GB" dirty="0">
                <a:solidFill>
                  <a:schemeClr val="accent4">
                    <a:lumMod val="20000"/>
                    <a:lumOff val="80000"/>
                  </a:schemeClr>
                </a:solidFill>
                <a:latin typeface="Angsana New" charset="0"/>
                <a:ea typeface="Angsana New" charset="0"/>
                <a:cs typeface="Angsana New" charset="0"/>
              </a:rPr>
              <a:t>regular, luxury and handicap</a:t>
            </a:r>
          </a:p>
        </p:txBody>
      </p:sp>
    </p:spTree>
    <p:extLst>
      <p:ext uri="{BB962C8B-B14F-4D97-AF65-F5344CB8AC3E}">
        <p14:creationId xmlns:p14="http://schemas.microsoft.com/office/powerpoint/2010/main" val="21080099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289" t="31498" r="85837" b="52316"/>
          <a:stretch/>
        </p:blipFill>
        <p:spPr>
          <a:xfrm>
            <a:off x="3034075" y="185980"/>
            <a:ext cx="2887579" cy="3994484"/>
          </a:xfrm>
          <a:prstGeom prst="rect">
            <a:avLst/>
          </a:prstGeom>
          <a:ln>
            <a:solidFill>
              <a:schemeClr val="tx1"/>
            </a:solidFill>
          </a:ln>
        </p:spPr>
      </p:pic>
      <p:pic>
        <p:nvPicPr>
          <p:cNvPr id="10" name="Picture 9"/>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84685" t="41836" r="2441" b="24784"/>
          <a:stretch/>
        </p:blipFill>
        <p:spPr>
          <a:xfrm>
            <a:off x="278037" y="185980"/>
            <a:ext cx="2571506" cy="6548646"/>
          </a:xfrm>
          <a:prstGeom prst="rect">
            <a:avLst/>
          </a:prstGeom>
          <a:ln>
            <a:solidFill>
              <a:schemeClr val="tx1"/>
            </a:solidFill>
          </a:ln>
        </p:spPr>
      </p:pic>
      <p:sp>
        <p:nvSpPr>
          <p:cNvPr id="11" name="Rectangle 10"/>
          <p:cNvSpPr/>
          <p:nvPr/>
        </p:nvSpPr>
        <p:spPr>
          <a:xfrm>
            <a:off x="3028683" y="4180344"/>
            <a:ext cx="2887579" cy="2677656"/>
          </a:xfrm>
          <a:prstGeom prst="rect">
            <a:avLst/>
          </a:prstGeom>
        </p:spPr>
        <p:txBody>
          <a:bodyPr wrap="square">
            <a:spAutoFit/>
          </a:bodyPr>
          <a:lstStyle/>
          <a:p>
            <a:pPr algn="just"/>
            <a:r>
              <a:rPr lang="en-GB" sz="2800" dirty="0">
                <a:solidFill>
                  <a:schemeClr val="bg1">
                    <a:lumMod val="95000"/>
                  </a:schemeClr>
                </a:solidFill>
                <a:latin typeface="Angsana New" charset="0"/>
                <a:ea typeface="Angsana New" charset="0"/>
                <a:cs typeface="Angsana New" charset="0"/>
              </a:rPr>
              <a:t>Information taken from configuration files is parsed and returned as a list of object arrays which can be later used to generate agents with those attributes.</a:t>
            </a:r>
          </a:p>
        </p:txBody>
      </p:sp>
      <p:pic>
        <p:nvPicPr>
          <p:cNvPr id="13" name="Picture 12"/>
          <p:cNvPicPr>
            <a:picLocks noChangeAspect="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l="22407" t="87930" r="54649" b="3863"/>
          <a:stretch/>
        </p:blipFill>
        <p:spPr>
          <a:xfrm>
            <a:off x="6325421" y="2447747"/>
            <a:ext cx="5579390" cy="2025111"/>
          </a:xfrm>
          <a:prstGeom prst="rect">
            <a:avLst/>
          </a:prstGeom>
          <a:ln>
            <a:solidFill>
              <a:schemeClr val="tx1"/>
            </a:solidFill>
          </a:ln>
        </p:spPr>
      </p:pic>
      <p:sp>
        <p:nvSpPr>
          <p:cNvPr id="14" name="Rectangle 13"/>
          <p:cNvSpPr/>
          <p:nvPr/>
        </p:nvSpPr>
        <p:spPr>
          <a:xfrm>
            <a:off x="6213583" y="631865"/>
            <a:ext cx="5691228" cy="1815882"/>
          </a:xfrm>
          <a:prstGeom prst="rect">
            <a:avLst/>
          </a:prstGeom>
        </p:spPr>
        <p:txBody>
          <a:bodyPr wrap="square">
            <a:spAutoFit/>
          </a:bodyPr>
          <a:lstStyle/>
          <a:p>
            <a:pPr algn="just"/>
            <a:r>
              <a:rPr lang="en-US" sz="2800" dirty="0">
                <a:solidFill>
                  <a:schemeClr val="bg1">
                    <a:lumMod val="95000"/>
                  </a:schemeClr>
                </a:solidFill>
                <a:latin typeface="Angsana New" charset="0"/>
                <a:ea typeface="Angsana New" charset="0"/>
                <a:cs typeface="Angsana New" charset="0"/>
              </a:rPr>
              <a:t>Constructs a </a:t>
            </a:r>
            <a:r>
              <a:rPr lang="en-US" sz="2800" dirty="0">
                <a:solidFill>
                  <a:schemeClr val="accent4">
                    <a:lumMod val="20000"/>
                    <a:lumOff val="80000"/>
                  </a:schemeClr>
                </a:solidFill>
                <a:latin typeface="Angsana New" charset="0"/>
                <a:ea typeface="Angsana New" charset="0"/>
                <a:cs typeface="Angsana New" charset="0"/>
              </a:rPr>
              <a:t>Parking</a:t>
            </a:r>
            <a:r>
              <a:rPr lang="en-US" sz="2800" dirty="0">
                <a:solidFill>
                  <a:schemeClr val="bg1">
                    <a:lumMod val="95000"/>
                  </a:schemeClr>
                </a:solidFill>
                <a:latin typeface="Angsana New" charset="0"/>
                <a:ea typeface="Angsana New" charset="0"/>
                <a:cs typeface="Angsana New" charset="0"/>
              </a:rPr>
              <a:t> </a:t>
            </a:r>
            <a:r>
              <a:rPr lang="en-US" sz="2800" dirty="0">
                <a:solidFill>
                  <a:schemeClr val="accent4">
                    <a:lumMod val="20000"/>
                    <a:lumOff val="80000"/>
                  </a:schemeClr>
                </a:solidFill>
                <a:latin typeface="Angsana New" charset="0"/>
                <a:ea typeface="Angsana New" charset="0"/>
                <a:cs typeface="Angsana New" charset="0"/>
              </a:rPr>
              <a:t>Lot</a:t>
            </a:r>
            <a:r>
              <a:rPr lang="en-US" sz="2800" dirty="0">
                <a:solidFill>
                  <a:schemeClr val="bg1">
                    <a:lumMod val="95000"/>
                  </a:schemeClr>
                </a:solidFill>
                <a:latin typeface="Angsana New" charset="0"/>
                <a:ea typeface="Angsana New" charset="0"/>
                <a:cs typeface="Angsana New" charset="0"/>
              </a:rPr>
              <a:t> timer responsible for vacating a </a:t>
            </a:r>
            <a:r>
              <a:rPr lang="en-US" sz="2800" dirty="0">
                <a:solidFill>
                  <a:schemeClr val="accent4">
                    <a:lumMod val="20000"/>
                    <a:lumOff val="80000"/>
                  </a:schemeClr>
                </a:solidFill>
                <a:latin typeface="Angsana New" charset="0"/>
                <a:ea typeface="Angsana New" charset="0"/>
                <a:cs typeface="Angsana New" charset="0"/>
              </a:rPr>
              <a:t>spot</a:t>
            </a:r>
            <a:r>
              <a:rPr lang="en-US" sz="2800" dirty="0">
                <a:solidFill>
                  <a:schemeClr val="bg1">
                    <a:lumMod val="95000"/>
                  </a:schemeClr>
                </a:solidFill>
                <a:latin typeface="Angsana New" charset="0"/>
                <a:ea typeface="Angsana New" charset="0"/>
                <a:cs typeface="Angsana New" charset="0"/>
              </a:rPr>
              <a:t> when the scheduled time has elapsed. Vacating a </a:t>
            </a:r>
            <a:r>
              <a:rPr lang="en-US" sz="2800" dirty="0">
                <a:solidFill>
                  <a:schemeClr val="accent4">
                    <a:lumMod val="20000"/>
                    <a:lumOff val="80000"/>
                  </a:schemeClr>
                </a:solidFill>
                <a:latin typeface="Angsana New" charset="0"/>
                <a:ea typeface="Angsana New" charset="0"/>
                <a:cs typeface="Angsana New" charset="0"/>
              </a:rPr>
              <a:t>spot</a:t>
            </a:r>
            <a:r>
              <a:rPr lang="en-US" sz="2800" dirty="0">
                <a:solidFill>
                  <a:schemeClr val="bg1">
                    <a:lumMod val="95000"/>
                  </a:schemeClr>
                </a:solidFill>
                <a:latin typeface="Angsana New" charset="0"/>
                <a:ea typeface="Angsana New" charset="0"/>
                <a:cs typeface="Angsana New" charset="0"/>
              </a:rPr>
              <a:t> means updating the number of </a:t>
            </a:r>
            <a:r>
              <a:rPr lang="en-US" sz="2800" dirty="0">
                <a:solidFill>
                  <a:schemeClr val="accent4">
                    <a:lumMod val="20000"/>
                    <a:lumOff val="80000"/>
                  </a:schemeClr>
                </a:solidFill>
                <a:latin typeface="Angsana New" charset="0"/>
                <a:ea typeface="Angsana New" charset="0"/>
                <a:cs typeface="Angsana New" charset="0"/>
              </a:rPr>
              <a:t>spots</a:t>
            </a:r>
            <a:r>
              <a:rPr lang="en-US" sz="2800" dirty="0">
                <a:solidFill>
                  <a:schemeClr val="bg1">
                    <a:lumMod val="95000"/>
                  </a:schemeClr>
                </a:solidFill>
                <a:latin typeface="Angsana New" charset="0"/>
                <a:ea typeface="Angsana New" charset="0"/>
                <a:cs typeface="Angsana New" charset="0"/>
              </a:rPr>
              <a:t> available on the </a:t>
            </a:r>
            <a:r>
              <a:rPr lang="en-US" sz="2800" dirty="0">
                <a:solidFill>
                  <a:schemeClr val="accent4">
                    <a:lumMod val="20000"/>
                    <a:lumOff val="80000"/>
                  </a:schemeClr>
                </a:solidFill>
                <a:latin typeface="Angsana New" charset="0"/>
                <a:ea typeface="Angsana New" charset="0"/>
                <a:cs typeface="Angsana New" charset="0"/>
              </a:rPr>
              <a:t>Parking</a:t>
            </a:r>
            <a:r>
              <a:rPr lang="en-US" sz="2800" dirty="0">
                <a:solidFill>
                  <a:schemeClr val="bg1">
                    <a:lumMod val="95000"/>
                  </a:schemeClr>
                </a:solidFill>
                <a:latin typeface="Angsana New" charset="0"/>
                <a:ea typeface="Angsana New" charset="0"/>
                <a:cs typeface="Angsana New" charset="0"/>
              </a:rPr>
              <a:t> </a:t>
            </a:r>
            <a:r>
              <a:rPr lang="en-US" sz="2800" dirty="0">
                <a:solidFill>
                  <a:schemeClr val="accent4">
                    <a:lumMod val="20000"/>
                    <a:lumOff val="80000"/>
                  </a:schemeClr>
                </a:solidFill>
                <a:latin typeface="Angsana New" charset="0"/>
                <a:ea typeface="Angsana New" charset="0"/>
                <a:cs typeface="Angsana New" charset="0"/>
              </a:rPr>
              <a:t>Lot</a:t>
            </a:r>
            <a:r>
              <a:rPr lang="en-US" sz="2800" dirty="0">
                <a:solidFill>
                  <a:schemeClr val="bg1">
                    <a:lumMod val="95000"/>
                  </a:schemeClr>
                </a:solidFill>
                <a:latin typeface="Angsana New" charset="0"/>
                <a:ea typeface="Angsana New" charset="0"/>
                <a:cs typeface="Angsana New" charset="0"/>
              </a:rPr>
              <a:t> used to construct the timer.</a:t>
            </a:r>
          </a:p>
        </p:txBody>
      </p:sp>
    </p:spTree>
    <p:extLst>
      <p:ext uri="{BB962C8B-B14F-4D97-AF65-F5344CB8AC3E}">
        <p14:creationId xmlns:p14="http://schemas.microsoft.com/office/powerpoint/2010/main" val="5970537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Global Scheme</a:t>
            </a:r>
            <a:endParaRPr lang="en-US" dirty="0"/>
          </a:p>
        </p:txBody>
      </p:sp>
      <p:grpSp>
        <p:nvGrpSpPr>
          <p:cNvPr id="56" name="Group 55"/>
          <p:cNvGrpSpPr/>
          <p:nvPr/>
        </p:nvGrpSpPr>
        <p:grpSpPr>
          <a:xfrm>
            <a:off x="445617" y="4381452"/>
            <a:ext cx="1920240" cy="1060619"/>
            <a:chOff x="480055" y="509101"/>
            <a:chExt cx="1920240" cy="1060619"/>
          </a:xfrm>
        </p:grpSpPr>
        <p:sp>
          <p:nvSpPr>
            <p:cNvPr id="58" name="Rectangle 57"/>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ParkingLotAgent</a:t>
              </a:r>
              <a:endParaRPr lang="en-US" dirty="0"/>
            </a:p>
          </p:txBody>
        </p:sp>
      </p:grpSp>
      <p:grpSp>
        <p:nvGrpSpPr>
          <p:cNvPr id="60" name="Group 59"/>
          <p:cNvGrpSpPr/>
          <p:nvPr/>
        </p:nvGrpSpPr>
        <p:grpSpPr>
          <a:xfrm>
            <a:off x="446614" y="5539282"/>
            <a:ext cx="2345901" cy="1060619"/>
            <a:chOff x="480055" y="509101"/>
            <a:chExt cx="1920240" cy="1060619"/>
          </a:xfrm>
        </p:grpSpPr>
        <p:sp>
          <p:nvSpPr>
            <p:cNvPr id="61" name="Rectangle 60"/>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ParkingLotBehavior</a:t>
              </a:r>
              <a:endParaRPr lang="en-US" dirty="0"/>
            </a:p>
          </p:txBody>
        </p:sp>
      </p:grpSp>
      <p:grpSp>
        <p:nvGrpSpPr>
          <p:cNvPr id="67" name="Group 66"/>
          <p:cNvGrpSpPr/>
          <p:nvPr/>
        </p:nvGrpSpPr>
        <p:grpSpPr>
          <a:xfrm>
            <a:off x="2974739" y="5539282"/>
            <a:ext cx="1920240" cy="1060619"/>
            <a:chOff x="480055" y="509101"/>
            <a:chExt cx="1920240" cy="1060619"/>
          </a:xfrm>
        </p:grpSpPr>
        <p:sp>
          <p:nvSpPr>
            <p:cNvPr id="70" name="Rectangle 69"/>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ParkingLotTimer</a:t>
              </a:r>
              <a:endParaRPr lang="en-US" dirty="0"/>
            </a:p>
          </p:txBody>
        </p:sp>
      </p:grpSp>
      <p:cxnSp>
        <p:nvCxnSpPr>
          <p:cNvPr id="72" name="Straight Connector 71"/>
          <p:cNvCxnSpPr>
            <a:stCxn id="61" idx="0"/>
            <a:endCxn id="58" idx="2"/>
          </p:cNvCxnSpPr>
          <p:nvPr/>
        </p:nvCxnSpPr>
        <p:spPr>
          <a:xfrm flipH="1" flipV="1">
            <a:off x="1405737" y="5442071"/>
            <a:ext cx="213828" cy="9721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73" name="TextBox 72"/>
          <p:cNvSpPr txBox="1"/>
          <p:nvPr/>
        </p:nvSpPr>
        <p:spPr>
          <a:xfrm flipH="1">
            <a:off x="795089" y="5344186"/>
            <a:ext cx="1406453" cy="369332"/>
          </a:xfrm>
          <a:prstGeom prst="rect">
            <a:avLst/>
          </a:prstGeom>
          <a:noFill/>
        </p:spPr>
        <p:txBody>
          <a:bodyPr wrap="square" rtlCol="0">
            <a:spAutoFit/>
          </a:bodyPr>
          <a:lstStyle/>
          <a:p>
            <a:r>
              <a:rPr lang="en-US">
                <a:solidFill>
                  <a:schemeClr val="accent4"/>
                </a:solidFill>
                <a:latin typeface="Angsana New" charset="0"/>
                <a:ea typeface="Angsana New" charset="0"/>
                <a:cs typeface="Angsana New" charset="0"/>
              </a:rPr>
              <a:t>~agent</a:t>
            </a:r>
            <a:endParaRPr lang="en-US" dirty="0">
              <a:solidFill>
                <a:schemeClr val="accent4"/>
              </a:solidFill>
              <a:latin typeface="Angsana New" charset="0"/>
              <a:ea typeface="Angsana New" charset="0"/>
              <a:cs typeface="Angsana New" charset="0"/>
            </a:endParaRPr>
          </a:p>
        </p:txBody>
      </p:sp>
      <p:cxnSp>
        <p:nvCxnSpPr>
          <p:cNvPr id="74" name="Straight Connector 73"/>
          <p:cNvCxnSpPr/>
          <p:nvPr/>
        </p:nvCxnSpPr>
        <p:spPr>
          <a:xfrm flipH="1" flipV="1">
            <a:off x="2365857" y="5027345"/>
            <a:ext cx="1625069" cy="519225"/>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2359730" y="5022136"/>
            <a:ext cx="178526" cy="146506"/>
            <a:chOff x="2688157" y="4995926"/>
            <a:chExt cx="178526" cy="146506"/>
          </a:xfrm>
        </p:grpSpPr>
        <p:cxnSp>
          <p:nvCxnSpPr>
            <p:cNvPr id="76" name="Straight Connector 75"/>
            <p:cNvCxnSpPr/>
            <p:nvPr/>
          </p:nvCxnSpPr>
          <p:spPr>
            <a:xfrm flipV="1">
              <a:off x="2688157" y="4995926"/>
              <a:ext cx="0" cy="146506"/>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2688157" y="4995926"/>
              <a:ext cx="178526" cy="660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82" name="TextBox 81"/>
          <p:cNvSpPr txBox="1"/>
          <p:nvPr/>
        </p:nvSpPr>
        <p:spPr>
          <a:xfrm>
            <a:off x="2930090" y="5182163"/>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-agent</a:t>
            </a:r>
          </a:p>
        </p:txBody>
      </p:sp>
      <p:cxnSp>
        <p:nvCxnSpPr>
          <p:cNvPr id="9" name="Straight Connector 8"/>
          <p:cNvCxnSpPr>
            <a:endCxn id="58" idx="2"/>
          </p:cNvCxnSpPr>
          <p:nvPr/>
        </p:nvCxnSpPr>
        <p:spPr>
          <a:xfrm flipH="1" flipV="1">
            <a:off x="1405737" y="5442071"/>
            <a:ext cx="54813" cy="172892"/>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endCxn id="58" idx="2"/>
          </p:cNvCxnSpPr>
          <p:nvPr/>
        </p:nvCxnSpPr>
        <p:spPr>
          <a:xfrm flipV="1">
            <a:off x="1300163" y="5442071"/>
            <a:ext cx="105574" cy="123205"/>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84" name="Group 83"/>
          <p:cNvGrpSpPr/>
          <p:nvPr/>
        </p:nvGrpSpPr>
        <p:grpSpPr>
          <a:xfrm>
            <a:off x="7288811" y="4254745"/>
            <a:ext cx="1920240" cy="1060619"/>
            <a:chOff x="480055" y="509101"/>
            <a:chExt cx="1920240" cy="1060619"/>
          </a:xfrm>
        </p:grpSpPr>
        <p:sp>
          <p:nvSpPr>
            <p:cNvPr id="85" name="Rectangle 84"/>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CarAgentProposal</a:t>
              </a:r>
              <a:endParaRPr lang="en-US" dirty="0"/>
            </a:p>
          </p:txBody>
        </p:sp>
      </p:grpSp>
      <p:grpSp>
        <p:nvGrpSpPr>
          <p:cNvPr id="87" name="Group 86"/>
          <p:cNvGrpSpPr/>
          <p:nvPr/>
        </p:nvGrpSpPr>
        <p:grpSpPr>
          <a:xfrm>
            <a:off x="9725158" y="4254744"/>
            <a:ext cx="1920240" cy="1060619"/>
            <a:chOff x="480055" y="509101"/>
            <a:chExt cx="1920240" cy="1060619"/>
          </a:xfrm>
        </p:grpSpPr>
        <p:sp>
          <p:nvSpPr>
            <p:cNvPr id="88" name="Rectangle 87"/>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Logger</a:t>
              </a:r>
            </a:p>
          </p:txBody>
        </p:sp>
      </p:grpSp>
      <p:grpSp>
        <p:nvGrpSpPr>
          <p:cNvPr id="91" name="Group 90"/>
          <p:cNvGrpSpPr/>
          <p:nvPr/>
        </p:nvGrpSpPr>
        <p:grpSpPr>
          <a:xfrm>
            <a:off x="7288811" y="5521121"/>
            <a:ext cx="1920240" cy="1060619"/>
            <a:chOff x="480055" y="509101"/>
            <a:chExt cx="1920240" cy="1060619"/>
          </a:xfrm>
          <a:solidFill>
            <a:schemeClr val="accent6">
              <a:lumMod val="60000"/>
              <a:lumOff val="40000"/>
            </a:schemeClr>
          </a:solidFill>
        </p:grpSpPr>
        <p:sp>
          <p:nvSpPr>
            <p:cNvPr id="92" name="Rectangle 91"/>
            <p:cNvSpPr/>
            <p:nvPr/>
          </p:nvSpPr>
          <p:spPr>
            <a:xfrm>
              <a:off x="480055" y="509101"/>
              <a:ext cx="1920240" cy="10606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p:cNvSpPr/>
            <p:nvPr/>
          </p:nvSpPr>
          <p:spPr>
            <a:xfrm>
              <a:off x="480055" y="509101"/>
              <a:ext cx="1920240" cy="6034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SpotType</a:t>
              </a:r>
              <a:endParaRPr lang="en-US" dirty="0"/>
            </a:p>
          </p:txBody>
        </p:sp>
      </p:grpSp>
      <p:grpSp>
        <p:nvGrpSpPr>
          <p:cNvPr id="98" name="Group 97"/>
          <p:cNvGrpSpPr/>
          <p:nvPr/>
        </p:nvGrpSpPr>
        <p:grpSpPr>
          <a:xfrm>
            <a:off x="9746089" y="5521122"/>
            <a:ext cx="1920240" cy="1060619"/>
            <a:chOff x="480055" y="509101"/>
            <a:chExt cx="1920240" cy="1060619"/>
          </a:xfrm>
          <a:solidFill>
            <a:schemeClr val="accent6">
              <a:lumMod val="60000"/>
              <a:lumOff val="40000"/>
            </a:schemeClr>
          </a:solidFill>
        </p:grpSpPr>
        <p:sp>
          <p:nvSpPr>
            <p:cNvPr id="99" name="Rectangle 98"/>
            <p:cNvSpPr/>
            <p:nvPr/>
          </p:nvSpPr>
          <p:spPr>
            <a:xfrm>
              <a:off x="480055" y="509101"/>
              <a:ext cx="1920240" cy="10606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p:cNvSpPr/>
            <p:nvPr/>
          </p:nvSpPr>
          <p:spPr>
            <a:xfrm>
              <a:off x="480055" y="509101"/>
              <a:ext cx="1920240" cy="603419"/>
            </a:xfrm>
            <a:prstGeom prst="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LogMethod</a:t>
              </a:r>
              <a:endParaRPr lang="en-US" dirty="0"/>
            </a:p>
          </p:txBody>
        </p:sp>
      </p:grpSp>
      <p:cxnSp>
        <p:nvCxnSpPr>
          <p:cNvPr id="103" name="Straight Connector 102"/>
          <p:cNvCxnSpPr>
            <a:stCxn id="88" idx="2"/>
          </p:cNvCxnSpPr>
          <p:nvPr/>
        </p:nvCxnSpPr>
        <p:spPr>
          <a:xfrm flipH="1">
            <a:off x="10658642" y="5315363"/>
            <a:ext cx="26636" cy="20044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04" name="Group 103"/>
          <p:cNvGrpSpPr/>
          <p:nvPr/>
        </p:nvGrpSpPr>
        <p:grpSpPr>
          <a:xfrm rot="15773002">
            <a:off x="10617332" y="5356003"/>
            <a:ext cx="82621" cy="247246"/>
            <a:chOff x="2754144" y="1449572"/>
            <a:chExt cx="113103" cy="191946"/>
          </a:xfrm>
        </p:grpSpPr>
        <p:cxnSp>
          <p:nvCxnSpPr>
            <p:cNvPr id="105" name="Straight Connector 104"/>
            <p:cNvCxnSpPr/>
            <p:nvPr/>
          </p:nvCxnSpPr>
          <p:spPr>
            <a:xfrm>
              <a:off x="2754144" y="15240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V="1">
              <a:off x="2754144" y="14495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109" name="Straight Connector 108"/>
          <p:cNvCxnSpPr>
            <a:stCxn id="85" idx="2"/>
          </p:cNvCxnSpPr>
          <p:nvPr/>
        </p:nvCxnSpPr>
        <p:spPr>
          <a:xfrm>
            <a:off x="8248931" y="5315364"/>
            <a:ext cx="1" cy="215202"/>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15" name="Group 114"/>
          <p:cNvGrpSpPr/>
          <p:nvPr/>
        </p:nvGrpSpPr>
        <p:grpSpPr>
          <a:xfrm rot="15773002">
            <a:off x="8205644" y="5360355"/>
            <a:ext cx="86575" cy="264586"/>
            <a:chOff x="2754144" y="1449572"/>
            <a:chExt cx="113103" cy="191946"/>
          </a:xfrm>
        </p:grpSpPr>
        <p:cxnSp>
          <p:nvCxnSpPr>
            <p:cNvPr id="116" name="Straight Connector 115"/>
            <p:cNvCxnSpPr/>
            <p:nvPr/>
          </p:nvCxnSpPr>
          <p:spPr>
            <a:xfrm>
              <a:off x="2754144" y="15240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flipV="1">
              <a:off x="2754144" y="14495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18" name="TextBox 117"/>
          <p:cNvSpPr txBox="1"/>
          <p:nvPr/>
        </p:nvSpPr>
        <p:spPr>
          <a:xfrm>
            <a:off x="7198938" y="5205724"/>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a:t>
            </a:r>
            <a:r>
              <a:rPr lang="en-US" dirty="0" err="1">
                <a:solidFill>
                  <a:schemeClr val="accent4"/>
                </a:solidFill>
                <a:latin typeface="Angsana New" charset="0"/>
                <a:ea typeface="Angsana New" charset="0"/>
                <a:cs typeface="Angsana New" charset="0"/>
              </a:rPr>
              <a:t>desiredSpots</a:t>
            </a:r>
            <a:endParaRPr lang="en-US" dirty="0">
              <a:solidFill>
                <a:schemeClr val="accent4"/>
              </a:solidFill>
              <a:latin typeface="Angsana New" charset="0"/>
              <a:ea typeface="Angsana New" charset="0"/>
              <a:cs typeface="Angsana New" charset="0"/>
            </a:endParaRPr>
          </a:p>
        </p:txBody>
      </p:sp>
      <p:sp>
        <p:nvSpPr>
          <p:cNvPr id="119" name="TextBox 118"/>
          <p:cNvSpPr txBox="1"/>
          <p:nvPr/>
        </p:nvSpPr>
        <p:spPr>
          <a:xfrm>
            <a:off x="9816418" y="5221741"/>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a:t>
            </a:r>
            <a:r>
              <a:rPr lang="en-US" dirty="0" err="1">
                <a:solidFill>
                  <a:schemeClr val="accent4"/>
                </a:solidFill>
                <a:latin typeface="Angsana New" charset="0"/>
                <a:ea typeface="Angsana New" charset="0"/>
                <a:cs typeface="Angsana New" charset="0"/>
              </a:rPr>
              <a:t>logMethod</a:t>
            </a:r>
            <a:endParaRPr lang="en-US" dirty="0">
              <a:solidFill>
                <a:schemeClr val="accent4"/>
              </a:solidFill>
              <a:latin typeface="Angsana New" charset="0"/>
              <a:ea typeface="Angsana New" charset="0"/>
              <a:cs typeface="Angsana New" charset="0"/>
            </a:endParaRPr>
          </a:p>
        </p:txBody>
      </p:sp>
      <p:grpSp>
        <p:nvGrpSpPr>
          <p:cNvPr id="120" name="Group 119"/>
          <p:cNvGrpSpPr/>
          <p:nvPr/>
        </p:nvGrpSpPr>
        <p:grpSpPr>
          <a:xfrm>
            <a:off x="5420299" y="480899"/>
            <a:ext cx="1920240" cy="1060619"/>
            <a:chOff x="480055" y="509101"/>
            <a:chExt cx="1920240" cy="1060619"/>
          </a:xfrm>
        </p:grpSpPr>
        <p:sp>
          <p:nvSpPr>
            <p:cNvPr id="121" name="Rectangle 120"/>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FixedConfigParser</a:t>
              </a:r>
              <a:endParaRPr lang="en-US" dirty="0"/>
            </a:p>
          </p:txBody>
        </p:sp>
      </p:grpSp>
      <p:grpSp>
        <p:nvGrpSpPr>
          <p:cNvPr id="123" name="Group 122"/>
          <p:cNvGrpSpPr/>
          <p:nvPr/>
        </p:nvGrpSpPr>
        <p:grpSpPr>
          <a:xfrm>
            <a:off x="2989014" y="488152"/>
            <a:ext cx="2345901" cy="1060619"/>
            <a:chOff x="480055" y="509101"/>
            <a:chExt cx="1920240" cy="1060619"/>
          </a:xfrm>
        </p:grpSpPr>
        <p:sp>
          <p:nvSpPr>
            <p:cNvPr id="124" name="Rectangle 123"/>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RandomConfigParser</a:t>
              </a:r>
              <a:endParaRPr lang="en-US" dirty="0"/>
            </a:p>
          </p:txBody>
        </p:sp>
      </p:grpSp>
      <p:grpSp>
        <p:nvGrpSpPr>
          <p:cNvPr id="126" name="Group 125"/>
          <p:cNvGrpSpPr/>
          <p:nvPr/>
        </p:nvGrpSpPr>
        <p:grpSpPr>
          <a:xfrm>
            <a:off x="446994" y="497596"/>
            <a:ext cx="1920240" cy="1060619"/>
            <a:chOff x="480055" y="509101"/>
            <a:chExt cx="1920240" cy="1060619"/>
          </a:xfrm>
        </p:grpSpPr>
        <p:sp>
          <p:nvSpPr>
            <p:cNvPr id="127" name="Rectangle 126"/>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RunAgents</a:t>
              </a:r>
              <a:endParaRPr lang="en-US" dirty="0"/>
            </a:p>
          </p:txBody>
        </p:sp>
      </p:grpSp>
      <p:grpSp>
        <p:nvGrpSpPr>
          <p:cNvPr id="223" name="Group 222"/>
          <p:cNvGrpSpPr/>
          <p:nvPr/>
        </p:nvGrpSpPr>
        <p:grpSpPr>
          <a:xfrm>
            <a:off x="446994" y="1825543"/>
            <a:ext cx="1920240" cy="1060619"/>
            <a:chOff x="480055" y="509101"/>
            <a:chExt cx="1920240" cy="1060619"/>
          </a:xfrm>
        </p:grpSpPr>
        <p:sp>
          <p:nvSpPr>
            <p:cNvPr id="224" name="Rectangle 223"/>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Rectangle 224"/>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Car Agent</a:t>
              </a:r>
            </a:p>
          </p:txBody>
        </p:sp>
      </p:grpSp>
      <p:grpSp>
        <p:nvGrpSpPr>
          <p:cNvPr id="226" name="Group 225"/>
          <p:cNvGrpSpPr/>
          <p:nvPr/>
        </p:nvGrpSpPr>
        <p:grpSpPr>
          <a:xfrm>
            <a:off x="2914278" y="1851338"/>
            <a:ext cx="3215644" cy="1060619"/>
            <a:chOff x="480055" y="509101"/>
            <a:chExt cx="1920240" cy="1060619"/>
          </a:xfrm>
        </p:grpSpPr>
        <p:sp>
          <p:nvSpPr>
            <p:cNvPr id="227" name="Rectangle 226"/>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ectangle 227"/>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CarAgentProposal</a:t>
              </a:r>
              <a:r>
                <a:rPr lang="en-US" dirty="0"/>
                <a:t>::</a:t>
              </a:r>
              <a:r>
                <a:rPr lang="en-US" dirty="0" err="1"/>
                <a:t>CarEvaluator</a:t>
              </a:r>
              <a:endParaRPr lang="en-US" dirty="0"/>
            </a:p>
          </p:txBody>
        </p:sp>
      </p:grpSp>
      <p:grpSp>
        <p:nvGrpSpPr>
          <p:cNvPr id="229" name="Group 228"/>
          <p:cNvGrpSpPr/>
          <p:nvPr/>
        </p:nvGrpSpPr>
        <p:grpSpPr>
          <a:xfrm>
            <a:off x="6413935" y="1733860"/>
            <a:ext cx="1920240" cy="1060619"/>
            <a:chOff x="480055" y="509101"/>
            <a:chExt cx="1920240" cy="1060619"/>
          </a:xfrm>
        </p:grpSpPr>
        <p:sp>
          <p:nvSpPr>
            <p:cNvPr id="230" name="Rectangle 229"/>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ectangle 230"/>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StrictCarEvaluator</a:t>
              </a:r>
              <a:endParaRPr lang="en-US" dirty="0"/>
            </a:p>
          </p:txBody>
        </p:sp>
      </p:grpSp>
      <p:grpSp>
        <p:nvGrpSpPr>
          <p:cNvPr id="232" name="Group 231"/>
          <p:cNvGrpSpPr/>
          <p:nvPr/>
        </p:nvGrpSpPr>
        <p:grpSpPr>
          <a:xfrm>
            <a:off x="8419576" y="1728497"/>
            <a:ext cx="2625092" cy="1060619"/>
            <a:chOff x="480055" y="509101"/>
            <a:chExt cx="1920240" cy="1060619"/>
          </a:xfrm>
        </p:grpSpPr>
        <p:sp>
          <p:nvSpPr>
            <p:cNvPr id="233" name="Rectangle 232"/>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LowerCostCarEvaluator</a:t>
              </a:r>
              <a:endParaRPr lang="en-US" dirty="0"/>
            </a:p>
          </p:txBody>
        </p:sp>
      </p:grpSp>
      <p:grpSp>
        <p:nvGrpSpPr>
          <p:cNvPr id="235" name="Group 234"/>
          <p:cNvGrpSpPr/>
          <p:nvPr/>
        </p:nvGrpSpPr>
        <p:grpSpPr>
          <a:xfrm>
            <a:off x="6400325" y="2882226"/>
            <a:ext cx="2865114" cy="1060619"/>
            <a:chOff x="480055" y="509101"/>
            <a:chExt cx="1920240" cy="1060619"/>
          </a:xfrm>
        </p:grpSpPr>
        <p:sp>
          <p:nvSpPr>
            <p:cNvPr id="236" name="Rectangle 235"/>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Rectangle 236"/>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LowerDistanceCarEvaluator</a:t>
              </a:r>
              <a:endParaRPr lang="en-US" dirty="0"/>
            </a:p>
          </p:txBody>
        </p:sp>
      </p:grpSp>
      <p:grpSp>
        <p:nvGrpSpPr>
          <p:cNvPr id="238" name="Group 237"/>
          <p:cNvGrpSpPr/>
          <p:nvPr/>
        </p:nvGrpSpPr>
        <p:grpSpPr>
          <a:xfrm>
            <a:off x="9343191" y="2882226"/>
            <a:ext cx="2323138" cy="1060619"/>
            <a:chOff x="480055" y="509101"/>
            <a:chExt cx="1920240" cy="1060619"/>
          </a:xfrm>
        </p:grpSpPr>
        <p:sp>
          <p:nvSpPr>
            <p:cNvPr id="239" name="Rectangle 238"/>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ectangle 239"/>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FlexibleCarEvaluator</a:t>
              </a:r>
              <a:endParaRPr lang="en-US" dirty="0"/>
            </a:p>
          </p:txBody>
        </p:sp>
      </p:grpSp>
      <p:grpSp>
        <p:nvGrpSpPr>
          <p:cNvPr id="241" name="Group 240"/>
          <p:cNvGrpSpPr/>
          <p:nvPr/>
        </p:nvGrpSpPr>
        <p:grpSpPr>
          <a:xfrm>
            <a:off x="445617" y="3023303"/>
            <a:ext cx="1920240" cy="1060619"/>
            <a:chOff x="480055" y="509101"/>
            <a:chExt cx="1920240" cy="1060619"/>
          </a:xfrm>
        </p:grpSpPr>
        <p:sp>
          <p:nvSpPr>
            <p:cNvPr id="242" name="Rectangle 241"/>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ectangle 242"/>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CarBehavior</a:t>
              </a:r>
              <a:endParaRPr lang="en-US" dirty="0"/>
            </a:p>
          </p:txBody>
        </p:sp>
      </p:grpSp>
      <p:grpSp>
        <p:nvGrpSpPr>
          <p:cNvPr id="244" name="Group 243"/>
          <p:cNvGrpSpPr/>
          <p:nvPr/>
        </p:nvGrpSpPr>
        <p:grpSpPr>
          <a:xfrm>
            <a:off x="3406067" y="3109026"/>
            <a:ext cx="2679387" cy="1060619"/>
            <a:chOff x="480055" y="509101"/>
            <a:chExt cx="1920240" cy="1060619"/>
          </a:xfrm>
        </p:grpSpPr>
        <p:sp>
          <p:nvSpPr>
            <p:cNvPr id="245" name="Rectangle 244"/>
            <p:cNvSpPr/>
            <p:nvPr/>
          </p:nvSpPr>
          <p:spPr>
            <a:xfrm>
              <a:off x="480055" y="509101"/>
              <a:ext cx="1920240" cy="1060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Rectangle 245"/>
            <p:cNvSpPr/>
            <p:nvPr/>
          </p:nvSpPr>
          <p:spPr>
            <a:xfrm>
              <a:off x="480055" y="509101"/>
              <a:ext cx="1920240" cy="6034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ParkingLotProposal</a:t>
              </a:r>
              <a:endParaRPr lang="en-US" dirty="0"/>
            </a:p>
          </p:txBody>
        </p:sp>
      </p:grpSp>
      <p:grpSp>
        <p:nvGrpSpPr>
          <p:cNvPr id="247" name="Group 246"/>
          <p:cNvGrpSpPr/>
          <p:nvPr/>
        </p:nvGrpSpPr>
        <p:grpSpPr>
          <a:xfrm>
            <a:off x="2367234" y="2558943"/>
            <a:ext cx="549419" cy="267915"/>
            <a:chOff x="2601744" y="1268580"/>
            <a:chExt cx="760051" cy="220538"/>
          </a:xfrm>
        </p:grpSpPr>
        <p:grpSp>
          <p:nvGrpSpPr>
            <p:cNvPr id="248" name="Group 247"/>
            <p:cNvGrpSpPr/>
            <p:nvPr/>
          </p:nvGrpSpPr>
          <p:grpSpPr>
            <a:xfrm>
              <a:off x="2601744" y="1297172"/>
              <a:ext cx="756765" cy="191946"/>
              <a:chOff x="2601744" y="1297172"/>
              <a:chExt cx="756765" cy="191946"/>
            </a:xfrm>
          </p:grpSpPr>
          <p:cxnSp>
            <p:nvCxnSpPr>
              <p:cNvPr id="251" name="Straight Connector 250"/>
              <p:cNvCxnSpPr/>
              <p:nvPr/>
            </p:nvCxnSpPr>
            <p:spPr>
              <a:xfrm>
                <a:off x="2601744" y="1371601"/>
                <a:ext cx="756765" cy="428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a:off x="2601744" y="13716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flipV="1">
                <a:off x="2601744" y="12971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249" name="Straight Connector 248"/>
            <p:cNvCxnSpPr/>
            <p:nvPr/>
          </p:nvCxnSpPr>
          <p:spPr>
            <a:xfrm>
              <a:off x="3245406" y="1268580"/>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flipV="1">
              <a:off x="3248692" y="1386097"/>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254" name="Straight Arrow Connector 253"/>
          <p:cNvCxnSpPr/>
          <p:nvPr/>
        </p:nvCxnSpPr>
        <p:spPr>
          <a:xfrm flipH="1" flipV="1">
            <a:off x="6129922" y="2153048"/>
            <a:ext cx="284013" cy="111122"/>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55" name="Straight Arrow Connector 254"/>
          <p:cNvCxnSpPr>
            <a:stCxn id="234" idx="1"/>
          </p:cNvCxnSpPr>
          <p:nvPr/>
        </p:nvCxnSpPr>
        <p:spPr>
          <a:xfrm flipH="1">
            <a:off x="6093061" y="2030207"/>
            <a:ext cx="2326515" cy="122657"/>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Straight Arrow Connector 255"/>
          <p:cNvCxnSpPr>
            <a:stCxn id="236" idx="1"/>
          </p:cNvCxnSpPr>
          <p:nvPr/>
        </p:nvCxnSpPr>
        <p:spPr>
          <a:xfrm flipH="1" flipV="1">
            <a:off x="6129922" y="2153049"/>
            <a:ext cx="270403" cy="1259487"/>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57" name="Straight Arrow Connector 256"/>
          <p:cNvCxnSpPr/>
          <p:nvPr/>
        </p:nvCxnSpPr>
        <p:spPr>
          <a:xfrm flipH="1" flipV="1">
            <a:off x="6129922" y="2153048"/>
            <a:ext cx="4293084" cy="733114"/>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pSp>
        <p:nvGrpSpPr>
          <p:cNvPr id="258" name="Group 257"/>
          <p:cNvGrpSpPr/>
          <p:nvPr/>
        </p:nvGrpSpPr>
        <p:grpSpPr>
          <a:xfrm>
            <a:off x="4691448" y="2886163"/>
            <a:ext cx="165360" cy="229363"/>
            <a:chOff x="4621317" y="1595798"/>
            <a:chExt cx="251476" cy="2120053"/>
          </a:xfrm>
        </p:grpSpPr>
        <p:cxnSp>
          <p:nvCxnSpPr>
            <p:cNvPr id="259" name="Straight Connector 258"/>
            <p:cNvCxnSpPr/>
            <p:nvPr/>
          </p:nvCxnSpPr>
          <p:spPr>
            <a:xfrm rot="5400000">
              <a:off x="3695851" y="2647001"/>
              <a:ext cx="2106640" cy="4233"/>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260" name="Group 259"/>
            <p:cNvGrpSpPr/>
            <p:nvPr/>
          </p:nvGrpSpPr>
          <p:grpSpPr>
            <a:xfrm rot="15773002">
              <a:off x="4638909" y="3481968"/>
              <a:ext cx="216291" cy="251476"/>
              <a:chOff x="2754144" y="1449572"/>
              <a:chExt cx="113103" cy="191946"/>
            </a:xfrm>
          </p:grpSpPr>
          <p:cxnSp>
            <p:nvCxnSpPr>
              <p:cNvPr id="261" name="Straight Connector 260"/>
              <p:cNvCxnSpPr/>
              <p:nvPr/>
            </p:nvCxnSpPr>
            <p:spPr>
              <a:xfrm>
                <a:off x="2754144" y="1524001"/>
                <a:ext cx="113103" cy="11751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flipV="1">
                <a:off x="2754144" y="1449572"/>
                <a:ext cx="113103" cy="7442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1480030" y="2911958"/>
            <a:ext cx="248757" cy="108896"/>
            <a:chOff x="1480031" y="2911957"/>
            <a:chExt cx="262540" cy="379411"/>
          </a:xfrm>
        </p:grpSpPr>
        <p:cxnSp>
          <p:nvCxnSpPr>
            <p:cNvPr id="263" name="Straight Connector 262"/>
            <p:cNvCxnSpPr/>
            <p:nvPr/>
          </p:nvCxnSpPr>
          <p:spPr>
            <a:xfrm>
              <a:off x="1643540" y="2911957"/>
              <a:ext cx="4068" cy="37941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a:off x="1643539" y="2911957"/>
              <a:ext cx="99032" cy="19485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flipV="1">
              <a:off x="1480031" y="2911957"/>
              <a:ext cx="163508" cy="167193"/>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66" name="TextBox 265"/>
          <p:cNvSpPr txBox="1"/>
          <p:nvPr/>
        </p:nvSpPr>
        <p:spPr>
          <a:xfrm>
            <a:off x="4008412" y="2800190"/>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~proposal</a:t>
            </a:r>
          </a:p>
        </p:txBody>
      </p:sp>
      <p:sp>
        <p:nvSpPr>
          <p:cNvPr id="267" name="TextBox 266"/>
          <p:cNvSpPr txBox="1"/>
          <p:nvPr/>
        </p:nvSpPr>
        <p:spPr>
          <a:xfrm>
            <a:off x="986062" y="2764854"/>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~agent</a:t>
            </a:r>
          </a:p>
        </p:txBody>
      </p:sp>
      <p:sp>
        <p:nvSpPr>
          <p:cNvPr id="268" name="TextBox 267"/>
          <p:cNvSpPr txBox="1"/>
          <p:nvPr/>
        </p:nvSpPr>
        <p:spPr>
          <a:xfrm>
            <a:off x="2185071" y="2314856"/>
            <a:ext cx="1324206" cy="369332"/>
          </a:xfrm>
          <a:prstGeom prst="rect">
            <a:avLst/>
          </a:prstGeom>
          <a:noFill/>
        </p:spPr>
        <p:txBody>
          <a:bodyPr wrap="square" rtlCol="0">
            <a:spAutoFit/>
          </a:bodyPr>
          <a:lstStyle/>
          <a:p>
            <a:r>
              <a:rPr lang="en-US">
                <a:solidFill>
                  <a:schemeClr val="accent4"/>
                </a:solidFill>
                <a:latin typeface="Angsana New" charset="0"/>
                <a:ea typeface="Angsana New" charset="0"/>
                <a:cs typeface="Angsana New" charset="0"/>
              </a:rPr>
              <a:t>~agent</a:t>
            </a:r>
            <a:endParaRPr lang="en-US" dirty="0">
              <a:solidFill>
                <a:schemeClr val="accent4"/>
              </a:solidFill>
              <a:latin typeface="Angsana New" charset="0"/>
              <a:ea typeface="Angsana New" charset="0"/>
              <a:cs typeface="Angsana New" charset="0"/>
            </a:endParaRPr>
          </a:p>
        </p:txBody>
      </p:sp>
      <p:sp>
        <p:nvSpPr>
          <p:cNvPr id="269" name="TextBox 268"/>
          <p:cNvSpPr txBox="1"/>
          <p:nvPr/>
        </p:nvSpPr>
        <p:spPr>
          <a:xfrm>
            <a:off x="2611078" y="2327259"/>
            <a:ext cx="1324206" cy="369332"/>
          </a:xfrm>
          <a:prstGeom prst="rect">
            <a:avLst/>
          </a:prstGeom>
          <a:noFill/>
        </p:spPr>
        <p:txBody>
          <a:bodyPr wrap="square" rtlCol="0">
            <a:spAutoFit/>
          </a:bodyPr>
          <a:lstStyle/>
          <a:p>
            <a:r>
              <a:rPr lang="en-US" dirty="0">
                <a:solidFill>
                  <a:schemeClr val="accent4"/>
                </a:solidFill>
                <a:latin typeface="Angsana New" charset="0"/>
                <a:ea typeface="Angsana New" charset="0"/>
                <a:cs typeface="Angsana New" charset="0"/>
              </a:rPr>
              <a:t>-</a:t>
            </a:r>
            <a:r>
              <a:rPr lang="en-US" dirty="0" err="1">
                <a:solidFill>
                  <a:schemeClr val="accent4"/>
                </a:solidFill>
                <a:latin typeface="Angsana New" charset="0"/>
                <a:ea typeface="Angsana New" charset="0"/>
                <a:cs typeface="Angsana New" charset="0"/>
              </a:rPr>
              <a:t>eval</a:t>
            </a:r>
            <a:endParaRPr lang="en-US" dirty="0">
              <a:solidFill>
                <a:schemeClr val="accent4"/>
              </a:solidFill>
              <a:latin typeface="Angsana New" charset="0"/>
              <a:ea typeface="Angsana New" charset="0"/>
              <a:cs typeface="Angsana New" charset="0"/>
            </a:endParaRPr>
          </a:p>
        </p:txBody>
      </p:sp>
    </p:spTree>
    <p:extLst>
      <p:ext uri="{BB962C8B-B14F-4D97-AF65-F5344CB8AC3E}">
        <p14:creationId xmlns:p14="http://schemas.microsoft.com/office/powerpoint/2010/main" val="1658441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b="1" dirty="0">
                <a:solidFill>
                  <a:schemeClr val="accent4"/>
                </a:solidFill>
                <a:latin typeface="Angsana New" charset="0"/>
                <a:ea typeface="Angsana New" charset="0"/>
                <a:cs typeface="Angsana New" charset="0"/>
              </a:rPr>
              <a:t>Protocols and Interaction</a:t>
            </a:r>
            <a:endParaRPr lang="en-US" dirty="0"/>
          </a:p>
        </p:txBody>
      </p:sp>
      <p:sp>
        <p:nvSpPr>
          <p:cNvPr id="49" name="Content Placeholder 2"/>
          <p:cNvSpPr txBox="1">
            <a:spLocks/>
          </p:cNvSpPr>
          <p:nvPr/>
        </p:nvSpPr>
        <p:spPr>
          <a:xfrm>
            <a:off x="5567446" y="1754572"/>
            <a:ext cx="5821439" cy="23175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lvl="0" indent="0" algn="just">
              <a:lnSpc>
                <a:spcPct val="100000"/>
              </a:lnSpc>
              <a:spcBef>
                <a:spcPts val="0"/>
              </a:spcBef>
              <a:buNone/>
            </a:pPr>
            <a:endParaRPr lang="en-GB" dirty="0">
              <a:solidFill>
                <a:schemeClr val="accent4">
                  <a:lumMod val="20000"/>
                  <a:lumOff val="80000"/>
                </a:schemeClr>
              </a:solidFill>
              <a:latin typeface="Angsana New" charset="0"/>
              <a:ea typeface="Angsana New" charset="0"/>
              <a:cs typeface="Angsana New" charset="0"/>
            </a:endParaRPr>
          </a:p>
        </p:txBody>
      </p:sp>
      <p:sp>
        <p:nvSpPr>
          <p:cNvPr id="7" name="Rectangle 6"/>
          <p:cNvSpPr/>
          <p:nvPr/>
        </p:nvSpPr>
        <p:spPr>
          <a:xfrm>
            <a:off x="5459842" y="1541850"/>
            <a:ext cx="6096000" cy="3539430"/>
          </a:xfrm>
          <a:prstGeom prst="rect">
            <a:avLst/>
          </a:prstGeom>
        </p:spPr>
        <p:txBody>
          <a:bodyPr>
            <a:spAutoFit/>
          </a:bodyPr>
          <a:lstStyle/>
          <a:p>
            <a:pPr algn="just"/>
            <a:r>
              <a:rPr lang="en-GB" sz="2800" dirty="0">
                <a:solidFill>
                  <a:schemeClr val="accent4">
                    <a:lumMod val="20000"/>
                    <a:lumOff val="80000"/>
                  </a:schemeClr>
                </a:solidFill>
                <a:latin typeface="Angsana New" charset="0"/>
                <a:ea typeface="Angsana New" charset="0"/>
                <a:cs typeface="Angsana New" charset="0"/>
              </a:rPr>
              <a:t>We based our protocol on FIPA Contract Net Interaction Protocol.</a:t>
            </a:r>
          </a:p>
          <a:p>
            <a:pPr algn="just"/>
            <a:r>
              <a:rPr lang="en-GB" sz="2800" dirty="0">
                <a:solidFill>
                  <a:schemeClr val="accent4">
                    <a:lumMod val="20000"/>
                    <a:lumOff val="80000"/>
                  </a:schemeClr>
                </a:solidFill>
                <a:latin typeface="Angsana New" charset="0"/>
                <a:ea typeface="Angsana New" charset="0"/>
                <a:cs typeface="Angsana New" charset="0"/>
              </a:rPr>
              <a:t>The main difference between our implementation and the original is we do not have the failure and inform-result : inform options.</a:t>
            </a:r>
          </a:p>
          <a:p>
            <a:pPr algn="just"/>
            <a:endParaRPr lang="en-GB" sz="2800" dirty="0">
              <a:solidFill>
                <a:schemeClr val="accent4">
                  <a:lumMod val="20000"/>
                  <a:lumOff val="80000"/>
                </a:schemeClr>
              </a:solidFill>
              <a:latin typeface="Angsana New" charset="0"/>
              <a:ea typeface="Angsana New" charset="0"/>
              <a:cs typeface="Angsana New" charset="0"/>
            </a:endParaRPr>
          </a:p>
          <a:p>
            <a:pPr algn="just"/>
            <a:r>
              <a:rPr lang="en-GB" sz="2800" dirty="0">
                <a:solidFill>
                  <a:srgbClr val="C00000"/>
                </a:solidFill>
                <a:latin typeface="Angsana New" charset="0"/>
                <a:ea typeface="Angsana New" charset="0"/>
                <a:cs typeface="Angsana New" charset="0"/>
              </a:rPr>
              <a:t>Initiator</a:t>
            </a:r>
            <a:r>
              <a:rPr lang="en-GB" sz="2800" dirty="0">
                <a:solidFill>
                  <a:schemeClr val="accent4">
                    <a:lumMod val="20000"/>
                    <a:lumOff val="80000"/>
                  </a:schemeClr>
                </a:solidFill>
                <a:latin typeface="Angsana New" charset="0"/>
                <a:ea typeface="Angsana New" charset="0"/>
                <a:cs typeface="Angsana New" charset="0"/>
              </a:rPr>
              <a:t>		</a:t>
            </a:r>
            <a:r>
              <a:rPr lang="en-GB" sz="2800" dirty="0">
                <a:solidFill>
                  <a:schemeClr val="bg1">
                    <a:lumMod val="95000"/>
                  </a:schemeClr>
                </a:solidFill>
                <a:latin typeface="Angsana New" charset="0"/>
                <a:ea typeface="Angsana New" charset="0"/>
                <a:cs typeface="Angsana New" charset="0"/>
              </a:rPr>
              <a:t>Cars</a:t>
            </a:r>
          </a:p>
          <a:p>
            <a:pPr algn="just"/>
            <a:r>
              <a:rPr lang="en-GB" sz="2800" dirty="0">
                <a:solidFill>
                  <a:srgbClr val="C00000"/>
                </a:solidFill>
                <a:latin typeface="Angsana New" charset="0"/>
                <a:ea typeface="Angsana New" charset="0"/>
                <a:cs typeface="Angsana New" charset="0"/>
              </a:rPr>
              <a:t>Participants</a:t>
            </a:r>
            <a:r>
              <a:rPr lang="en-GB" sz="2800" dirty="0">
                <a:solidFill>
                  <a:schemeClr val="accent4">
                    <a:lumMod val="20000"/>
                    <a:lumOff val="80000"/>
                  </a:schemeClr>
                </a:solidFill>
                <a:latin typeface="Angsana New" charset="0"/>
                <a:ea typeface="Angsana New" charset="0"/>
                <a:cs typeface="Angsana New" charset="0"/>
              </a:rPr>
              <a:t>	</a:t>
            </a:r>
            <a:r>
              <a:rPr lang="en-GB" sz="2800" dirty="0">
                <a:solidFill>
                  <a:schemeClr val="bg1">
                    <a:lumMod val="95000"/>
                  </a:schemeClr>
                </a:solidFill>
                <a:latin typeface="Angsana New" charset="0"/>
                <a:ea typeface="Angsana New" charset="0"/>
                <a:cs typeface="Angsana New" charset="0"/>
              </a:rPr>
              <a:t>Parking Lots</a:t>
            </a:r>
          </a:p>
        </p:txBody>
      </p:sp>
      <p:sp>
        <p:nvSpPr>
          <p:cNvPr id="52" name="Content Placeholder 2"/>
          <p:cNvSpPr txBox="1">
            <a:spLocks/>
          </p:cNvSpPr>
          <p:nvPr/>
        </p:nvSpPr>
        <p:spPr>
          <a:xfrm>
            <a:off x="5467938" y="3154520"/>
            <a:ext cx="5821439" cy="381594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p:txBody>
      </p:sp>
      <p:cxnSp>
        <p:nvCxnSpPr>
          <p:cNvPr id="58" name="Straight Connector 57"/>
          <p:cNvCxnSpPr>
            <a:stCxn id="114" idx="2"/>
          </p:cNvCxnSpPr>
          <p:nvPr/>
        </p:nvCxnSpPr>
        <p:spPr>
          <a:xfrm flipH="1">
            <a:off x="3845524" y="1128156"/>
            <a:ext cx="22763" cy="514103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a:stCxn id="113" idx="2"/>
          </p:cNvCxnSpPr>
          <p:nvPr/>
        </p:nvCxnSpPr>
        <p:spPr>
          <a:xfrm flipH="1">
            <a:off x="1451657" y="1128157"/>
            <a:ext cx="7918" cy="518374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117" idx="2"/>
            <a:endCxn id="116" idx="0"/>
          </p:cNvCxnSpPr>
          <p:nvPr/>
        </p:nvCxnSpPr>
        <p:spPr>
          <a:xfrm flipV="1">
            <a:off x="1451658" y="1690689"/>
            <a:ext cx="241662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116" idx="2"/>
          </p:cNvCxnSpPr>
          <p:nvPr/>
        </p:nvCxnSpPr>
        <p:spPr>
          <a:xfrm flipH="1">
            <a:off x="3448692" y="2873870"/>
            <a:ext cx="41959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Elbow Connector 77"/>
          <p:cNvCxnSpPr>
            <a:endCxn id="118" idx="1"/>
          </p:cNvCxnSpPr>
          <p:nvPr/>
        </p:nvCxnSpPr>
        <p:spPr>
          <a:xfrm rot="10800000">
            <a:off x="1513014" y="2419244"/>
            <a:ext cx="1721922" cy="454627"/>
          </a:xfrm>
          <a:prstGeom prst="bentConnector3">
            <a:avLst>
              <a:gd name="adj1" fmla="val -528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Elbow Connector 78"/>
          <p:cNvCxnSpPr>
            <a:endCxn id="119" idx="0"/>
          </p:cNvCxnSpPr>
          <p:nvPr/>
        </p:nvCxnSpPr>
        <p:spPr>
          <a:xfrm rot="5400000">
            <a:off x="2179166" y="2258187"/>
            <a:ext cx="434151" cy="189114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1513013" y="4251366"/>
            <a:ext cx="27362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Elbow Connector 81"/>
          <p:cNvCxnSpPr/>
          <p:nvPr/>
        </p:nvCxnSpPr>
        <p:spPr>
          <a:xfrm rot="5400000" flipH="1" flipV="1">
            <a:off x="2765370" y="3052457"/>
            <a:ext cx="214241" cy="1957948"/>
          </a:xfrm>
          <a:prstGeom prst="bentConnector3">
            <a:avLst>
              <a:gd name="adj1" fmla="val 20670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Elbow Connector 82"/>
          <p:cNvCxnSpPr/>
          <p:nvPr/>
        </p:nvCxnSpPr>
        <p:spPr>
          <a:xfrm rot="16200000" flipH="1">
            <a:off x="2730708" y="3526989"/>
            <a:ext cx="288017" cy="196240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3555570" y="5510151"/>
            <a:ext cx="300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Elbow Connector 84"/>
          <p:cNvCxnSpPr/>
          <p:nvPr/>
        </p:nvCxnSpPr>
        <p:spPr>
          <a:xfrm rot="16200000" flipV="1">
            <a:off x="2388621" y="4337263"/>
            <a:ext cx="184465"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Elbow Connector 85"/>
          <p:cNvCxnSpPr/>
          <p:nvPr/>
        </p:nvCxnSpPr>
        <p:spPr>
          <a:xfrm rot="5400000">
            <a:off x="2380346" y="4755634"/>
            <a:ext cx="201014"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flipH="1" flipV="1">
            <a:off x="1513013" y="5500885"/>
            <a:ext cx="1828801" cy="9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669866" y="795647"/>
            <a:ext cx="3988130" cy="5381316"/>
            <a:chOff x="5051029" y="703417"/>
            <a:chExt cx="3988130" cy="5381316"/>
          </a:xfrm>
        </p:grpSpPr>
        <p:grpSp>
          <p:nvGrpSpPr>
            <p:cNvPr id="89" name="Group 88"/>
            <p:cNvGrpSpPr/>
            <p:nvPr/>
          </p:nvGrpSpPr>
          <p:grpSpPr>
            <a:xfrm>
              <a:off x="5051029" y="703417"/>
              <a:ext cx="3988130" cy="5381316"/>
              <a:chOff x="665018" y="795646"/>
              <a:chExt cx="3988130" cy="5381316"/>
            </a:xfrm>
          </p:grpSpPr>
          <p:grpSp>
            <p:nvGrpSpPr>
              <p:cNvPr id="105" name="Group 104"/>
              <p:cNvGrpSpPr/>
              <p:nvPr/>
            </p:nvGrpSpPr>
            <p:grpSpPr>
              <a:xfrm>
                <a:off x="665018" y="795646"/>
                <a:ext cx="3988130" cy="5381316"/>
                <a:chOff x="665018" y="795646"/>
                <a:chExt cx="3988130" cy="5381316"/>
              </a:xfrm>
            </p:grpSpPr>
            <p:sp>
              <p:nvSpPr>
                <p:cNvPr id="110" name="Rectangle 109"/>
                <p:cNvSpPr/>
                <p:nvPr/>
              </p:nvSpPr>
              <p:spPr>
                <a:xfrm>
                  <a:off x="665018" y="795647"/>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Initiator</a:t>
                  </a:r>
                </a:p>
              </p:txBody>
            </p:sp>
            <p:sp>
              <p:nvSpPr>
                <p:cNvPr id="111" name="Rectangle 110"/>
                <p:cNvSpPr/>
                <p:nvPr/>
              </p:nvSpPr>
              <p:spPr>
                <a:xfrm>
                  <a:off x="3073730" y="795646"/>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Participant</a:t>
                  </a:r>
                </a:p>
              </p:txBody>
            </p:sp>
            <p:sp>
              <p:nvSpPr>
                <p:cNvPr id="112" name="Rectangle 111"/>
                <p:cNvSpPr/>
                <p:nvPr/>
              </p:nvSpPr>
              <p:spPr>
                <a:xfrm flipH="1">
                  <a:off x="3794166" y="1690688"/>
                  <a:ext cx="138545" cy="1183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p:cNvSpPr/>
                <p:nvPr/>
              </p:nvSpPr>
              <p:spPr>
                <a:xfrm flipH="1">
                  <a:off x="1385454" y="1282371"/>
                  <a:ext cx="122712" cy="408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p:cNvSpPr/>
                <p:nvPr/>
              </p:nvSpPr>
              <p:spPr>
                <a:xfrm flipH="1">
                  <a:off x="1395350" y="2320914"/>
                  <a:ext cx="112816" cy="196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Rectangle 114"/>
                <p:cNvSpPr/>
                <p:nvPr/>
              </p:nvSpPr>
              <p:spPr>
                <a:xfrm flipH="1">
                  <a:off x="1383474" y="3420835"/>
                  <a:ext cx="124691" cy="27561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p:cNvSpPr/>
                <p:nvPr/>
              </p:nvSpPr>
              <p:spPr>
                <a:xfrm flipH="1">
                  <a:off x="3785260" y="3924309"/>
                  <a:ext cx="122712" cy="3384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p:cNvSpPr/>
                <p:nvPr/>
              </p:nvSpPr>
              <p:spPr>
                <a:xfrm flipH="1">
                  <a:off x="3794166" y="4652198"/>
                  <a:ext cx="113806" cy="857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6" name="Group 105"/>
              <p:cNvGrpSpPr/>
              <p:nvPr/>
            </p:nvGrpSpPr>
            <p:grpSpPr>
              <a:xfrm>
                <a:off x="1781790" y="2761053"/>
                <a:ext cx="1768932" cy="2861912"/>
                <a:chOff x="1781790" y="2761053"/>
                <a:chExt cx="1768932" cy="2861912"/>
              </a:xfrm>
            </p:grpSpPr>
            <p:sp>
              <p:nvSpPr>
                <p:cNvPr id="107" name="Diamond 106"/>
                <p:cNvSpPr/>
                <p:nvPr/>
              </p:nvSpPr>
              <p:spPr>
                <a:xfrm>
                  <a:off x="3230088" y="2761053"/>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Diamond 107"/>
                <p:cNvSpPr/>
                <p:nvPr/>
              </p:nvSpPr>
              <p:spPr>
                <a:xfrm>
                  <a:off x="1781790" y="4138550"/>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Diamond 108"/>
                <p:cNvSpPr/>
                <p:nvPr/>
              </p:nvSpPr>
              <p:spPr>
                <a:xfrm>
                  <a:off x="3336966" y="5397334"/>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90" name="Group 89"/>
            <p:cNvGrpSpPr/>
            <p:nvPr/>
          </p:nvGrpSpPr>
          <p:grpSpPr>
            <a:xfrm>
              <a:off x="5888905" y="1264954"/>
              <a:ext cx="2658646" cy="4522298"/>
              <a:chOff x="5888905" y="1264954"/>
              <a:chExt cx="2658646" cy="4522298"/>
            </a:xfrm>
          </p:grpSpPr>
          <p:sp>
            <p:nvSpPr>
              <p:cNvPr id="91" name="TextBox 90"/>
              <p:cNvSpPr txBox="1"/>
              <p:nvPr/>
            </p:nvSpPr>
            <p:spPr>
              <a:xfrm>
                <a:off x="6801126" y="1264954"/>
                <a:ext cx="471043"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cfp</a:t>
                </a:r>
                <a:endParaRPr lang="en-US" dirty="0">
                  <a:solidFill>
                    <a:schemeClr val="bg1"/>
                  </a:solidFill>
                  <a:latin typeface="Angsana New" charset="0"/>
                  <a:ea typeface="Angsana New" charset="0"/>
                  <a:cs typeface="Angsana New" charset="0"/>
                </a:endParaRPr>
              </a:p>
            </p:txBody>
          </p:sp>
          <p:sp>
            <p:nvSpPr>
              <p:cNvPr id="92" name="TextBox 91"/>
              <p:cNvSpPr txBox="1"/>
              <p:nvPr/>
            </p:nvSpPr>
            <p:spPr>
              <a:xfrm>
                <a:off x="7915217" y="1280236"/>
                <a:ext cx="471043"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m</a:t>
                </a:r>
                <a:endParaRPr lang="en-US" dirty="0">
                  <a:solidFill>
                    <a:schemeClr val="bg1"/>
                  </a:solidFill>
                  <a:latin typeface="Angsana New" charset="0"/>
                  <a:ea typeface="Angsana New" charset="0"/>
                  <a:cs typeface="Angsana New" charset="0"/>
                </a:endParaRPr>
              </a:p>
            </p:txBody>
          </p:sp>
          <p:sp>
            <p:nvSpPr>
              <p:cNvPr id="93" name="TextBox 92"/>
              <p:cNvSpPr txBox="1"/>
              <p:nvPr/>
            </p:nvSpPr>
            <p:spPr>
              <a:xfrm>
                <a:off x="5899070" y="1965775"/>
                <a:ext cx="772446"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i</a:t>
                </a:r>
                <a:r>
                  <a:rPr lang="en-US" dirty="0">
                    <a:solidFill>
                      <a:schemeClr val="bg1"/>
                    </a:solidFill>
                    <a:latin typeface="Angsana New" charset="0"/>
                    <a:ea typeface="Angsana New" charset="0"/>
                    <a:cs typeface="Angsana New" charset="0"/>
                  </a:rPr>
                  <a:t>&lt;=n</a:t>
                </a:r>
              </a:p>
            </p:txBody>
          </p:sp>
          <p:sp>
            <p:nvSpPr>
              <p:cNvPr id="94" name="TextBox 93"/>
              <p:cNvSpPr txBox="1"/>
              <p:nvPr/>
            </p:nvSpPr>
            <p:spPr>
              <a:xfrm>
                <a:off x="6683886" y="1976304"/>
                <a:ext cx="6829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refuse</a:t>
                </a:r>
              </a:p>
            </p:txBody>
          </p:sp>
          <p:sp>
            <p:nvSpPr>
              <p:cNvPr id="95" name="TextBox 94"/>
              <p:cNvSpPr txBox="1"/>
              <p:nvPr/>
            </p:nvSpPr>
            <p:spPr>
              <a:xfrm>
                <a:off x="7738550" y="1888981"/>
                <a:ext cx="506215" cy="923330"/>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n deadline</a:t>
                </a:r>
              </a:p>
            </p:txBody>
          </p:sp>
          <p:sp>
            <p:nvSpPr>
              <p:cNvPr id="96" name="TextBox 95"/>
              <p:cNvSpPr txBox="1"/>
              <p:nvPr/>
            </p:nvSpPr>
            <p:spPr>
              <a:xfrm>
                <a:off x="6671516" y="2779871"/>
                <a:ext cx="804111"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propose</a:t>
                </a:r>
                <a:endParaRPr lang="en-US" dirty="0">
                  <a:solidFill>
                    <a:schemeClr val="bg1"/>
                  </a:solidFill>
                  <a:latin typeface="Angsana New" charset="0"/>
                  <a:ea typeface="Angsana New" charset="0"/>
                  <a:cs typeface="Angsana New" charset="0"/>
                </a:endParaRPr>
              </a:p>
            </p:txBody>
          </p:sp>
          <p:sp>
            <p:nvSpPr>
              <p:cNvPr id="97" name="TextBox 96"/>
              <p:cNvSpPr txBox="1"/>
              <p:nvPr/>
            </p:nvSpPr>
            <p:spPr>
              <a:xfrm>
                <a:off x="5888905" y="2763177"/>
                <a:ext cx="74071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j=n-</a:t>
                </a:r>
                <a:r>
                  <a:rPr lang="en-US" dirty="0" err="1">
                    <a:solidFill>
                      <a:schemeClr val="bg1"/>
                    </a:solidFill>
                    <a:latin typeface="Angsana New" charset="0"/>
                    <a:ea typeface="Angsana New" charset="0"/>
                    <a:cs typeface="Angsana New" charset="0"/>
                  </a:rPr>
                  <a:t>i</a:t>
                </a:r>
                <a:endParaRPr lang="en-US" dirty="0">
                  <a:solidFill>
                    <a:schemeClr val="bg1"/>
                  </a:solidFill>
                  <a:latin typeface="Angsana New" charset="0"/>
                  <a:ea typeface="Angsana New" charset="0"/>
                  <a:cs typeface="Angsana New" charset="0"/>
                </a:endParaRPr>
              </a:p>
            </p:txBody>
          </p:sp>
          <p:sp>
            <p:nvSpPr>
              <p:cNvPr id="98" name="TextBox 97"/>
              <p:cNvSpPr txBox="1"/>
              <p:nvPr/>
            </p:nvSpPr>
            <p:spPr>
              <a:xfrm>
                <a:off x="6540435" y="3260829"/>
                <a:ext cx="1162434"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reject-proposal</a:t>
                </a:r>
              </a:p>
            </p:txBody>
          </p:sp>
          <p:sp>
            <p:nvSpPr>
              <p:cNvPr id="99" name="TextBox 98"/>
              <p:cNvSpPr txBox="1"/>
              <p:nvPr/>
            </p:nvSpPr>
            <p:spPr>
              <a:xfrm>
                <a:off x="7738550" y="3296494"/>
                <a:ext cx="8090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k&lt;=j</a:t>
                </a:r>
              </a:p>
            </p:txBody>
          </p:sp>
          <p:sp>
            <p:nvSpPr>
              <p:cNvPr id="100" name="TextBox 99"/>
              <p:cNvSpPr txBox="1"/>
              <p:nvPr/>
            </p:nvSpPr>
            <p:spPr>
              <a:xfrm>
                <a:off x="6535474" y="4087852"/>
                <a:ext cx="126928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accept-proposal</a:t>
                </a:r>
              </a:p>
            </p:txBody>
          </p:sp>
          <p:sp>
            <p:nvSpPr>
              <p:cNvPr id="101" name="TextBox 100"/>
              <p:cNvSpPr txBox="1"/>
              <p:nvPr/>
            </p:nvSpPr>
            <p:spPr>
              <a:xfrm>
                <a:off x="7762298" y="4101654"/>
                <a:ext cx="685745"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l=j-k</a:t>
                </a:r>
                <a:endParaRPr lang="en-US" dirty="0">
                  <a:solidFill>
                    <a:schemeClr val="bg1"/>
                  </a:solidFill>
                  <a:latin typeface="Angsana New" charset="0"/>
                  <a:ea typeface="Angsana New" charset="0"/>
                  <a:cs typeface="Angsana New" charset="0"/>
                </a:endParaRPr>
              </a:p>
            </p:txBody>
          </p:sp>
          <p:sp>
            <p:nvSpPr>
              <p:cNvPr id="102" name="TextBox 101"/>
              <p:cNvSpPr txBox="1"/>
              <p:nvPr/>
            </p:nvSpPr>
            <p:spPr>
              <a:xfrm>
                <a:off x="6953041" y="4785596"/>
                <a:ext cx="663058"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failure</a:t>
                </a:r>
              </a:p>
            </p:txBody>
          </p:sp>
          <p:sp>
            <p:nvSpPr>
              <p:cNvPr id="103" name="TextBox 102"/>
              <p:cNvSpPr txBox="1"/>
              <p:nvPr/>
            </p:nvSpPr>
            <p:spPr>
              <a:xfrm>
                <a:off x="6299122" y="5103868"/>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inform-done : inform</a:t>
                </a:r>
              </a:p>
            </p:txBody>
          </p:sp>
          <p:sp>
            <p:nvSpPr>
              <p:cNvPr id="104" name="TextBox 103"/>
              <p:cNvSpPr txBox="1"/>
              <p:nvPr/>
            </p:nvSpPr>
            <p:spPr>
              <a:xfrm>
                <a:off x="6279598" y="5417920"/>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inform-result : inform</a:t>
                </a:r>
              </a:p>
            </p:txBody>
          </p:sp>
        </p:grpSp>
      </p:grpSp>
      <p:cxnSp>
        <p:nvCxnSpPr>
          <p:cNvPr id="118" name="Straight Connector 117"/>
          <p:cNvCxnSpPr/>
          <p:nvPr/>
        </p:nvCxnSpPr>
        <p:spPr>
          <a:xfrm>
            <a:off x="1898435" y="5694816"/>
            <a:ext cx="1482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2587764" y="5077915"/>
            <a:ext cx="506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730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Content Placeholder 2"/>
          <p:cNvSpPr txBox="1">
            <a:spLocks/>
          </p:cNvSpPr>
          <p:nvPr/>
        </p:nvSpPr>
        <p:spPr>
          <a:xfrm>
            <a:off x="5480413" y="795647"/>
            <a:ext cx="5821439" cy="55162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lvl="0" indent="0" algn="just">
              <a:lnSpc>
                <a:spcPct val="100000"/>
              </a:lnSpc>
              <a:spcBef>
                <a:spcPts val="0"/>
              </a:spcBef>
              <a:buNone/>
            </a:pPr>
            <a:r>
              <a:rPr lang="en-GB" dirty="0">
                <a:solidFill>
                  <a:schemeClr val="accent4">
                    <a:lumMod val="20000"/>
                    <a:lumOff val="80000"/>
                  </a:schemeClr>
                </a:solidFill>
                <a:latin typeface="Angsana New" charset="0"/>
                <a:ea typeface="Angsana New" charset="0"/>
                <a:cs typeface="Angsana New" charset="0"/>
              </a:rPr>
              <a:t>Car </a:t>
            </a:r>
            <a:r>
              <a:rPr lang="en-GB" dirty="0">
                <a:solidFill>
                  <a:schemeClr val="bg1">
                    <a:lumMod val="95000"/>
                  </a:schemeClr>
                </a:solidFill>
                <a:latin typeface="Angsana New" charset="0"/>
                <a:ea typeface="Angsana New" charset="0"/>
                <a:cs typeface="Angsana New" charset="0"/>
              </a:rPr>
              <a:t>issues a call for proposals which asks for m proposals from other </a:t>
            </a:r>
            <a:r>
              <a:rPr lang="en-GB" dirty="0">
                <a:solidFill>
                  <a:schemeClr val="accent4">
                    <a:lumMod val="20000"/>
                    <a:lumOff val="80000"/>
                  </a:schemeClr>
                </a:solidFill>
                <a:latin typeface="Angsana New" charset="0"/>
                <a:ea typeface="Angsana New" charset="0"/>
                <a:cs typeface="Angsana New" charset="0"/>
              </a:rPr>
              <a:t>Parking Lots</a:t>
            </a:r>
            <a:r>
              <a:rPr lang="en-GB" dirty="0">
                <a:solidFill>
                  <a:schemeClr val="bg1">
                    <a:lumMod val="95000"/>
                  </a:schemeClr>
                </a:solidFill>
                <a:latin typeface="Angsana New" charset="0"/>
                <a:ea typeface="Angsana New" charset="0"/>
                <a:cs typeface="Angsana New" charset="0"/>
              </a:rPr>
              <a:t> and includes desired </a:t>
            </a:r>
            <a:r>
              <a:rPr lang="en-GB" dirty="0">
                <a:solidFill>
                  <a:schemeClr val="accent4">
                    <a:lumMod val="20000"/>
                    <a:lumOff val="80000"/>
                  </a:schemeClr>
                </a:solidFill>
                <a:latin typeface="Angsana New" charset="0"/>
                <a:ea typeface="Angsana New" charset="0"/>
                <a:cs typeface="Angsana New" charset="0"/>
              </a:rPr>
              <a:t>cost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distance</a:t>
            </a:r>
            <a:r>
              <a:rPr lang="en-GB" dirty="0">
                <a:solidFill>
                  <a:schemeClr val="bg1">
                    <a:lumMod val="95000"/>
                  </a:schemeClr>
                </a:solidFill>
                <a:latin typeface="Angsana New" charset="0"/>
                <a:ea typeface="Angsana New" charset="0"/>
                <a:cs typeface="Angsana New" charset="0"/>
              </a:rPr>
              <a:t> and </a:t>
            </a:r>
            <a:r>
              <a:rPr lang="en-GB" dirty="0">
                <a:solidFill>
                  <a:schemeClr val="accent4">
                    <a:lumMod val="20000"/>
                    <a:lumOff val="80000"/>
                  </a:schemeClr>
                </a:solidFill>
                <a:latin typeface="Angsana New" charset="0"/>
                <a:ea typeface="Angsana New" charset="0"/>
                <a:cs typeface="Angsana New" charset="0"/>
              </a:rPr>
              <a:t>spot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type</a:t>
            </a:r>
            <a:r>
              <a:rPr lang="en-GB" dirty="0">
                <a:solidFill>
                  <a:schemeClr val="bg1">
                    <a:lumMod val="95000"/>
                  </a:schemeClr>
                </a:solidFill>
                <a:latin typeface="Angsana New" charset="0"/>
                <a:ea typeface="Angsana New" charset="0"/>
                <a:cs typeface="Angsana New" charset="0"/>
              </a:rPr>
              <a:t>.</a:t>
            </a:r>
          </a:p>
          <a:p>
            <a:pPr marL="0" lvl="0" indent="0" algn="just">
              <a:lnSpc>
                <a:spcPct val="100000"/>
              </a:lnSpc>
              <a:spcBef>
                <a:spcPts val="0"/>
              </a:spcBef>
              <a:buNone/>
            </a:pPr>
            <a:r>
              <a:rPr lang="en-GB" dirty="0">
                <a:solidFill>
                  <a:schemeClr val="accent4">
                    <a:lumMod val="20000"/>
                    <a:lumOff val="80000"/>
                  </a:schemeClr>
                </a:solidFill>
                <a:latin typeface="Angsana New" charset="0"/>
                <a:ea typeface="Angsana New" charset="0"/>
                <a:cs typeface="Angsana New" charset="0"/>
              </a:rPr>
              <a:t>Parking Lots </a:t>
            </a:r>
            <a:r>
              <a:rPr lang="en-GB" dirty="0">
                <a:solidFill>
                  <a:schemeClr val="bg1">
                    <a:lumMod val="95000"/>
                  </a:schemeClr>
                </a:solidFill>
                <a:latin typeface="Angsana New" charset="0"/>
                <a:ea typeface="Angsana New" charset="0"/>
                <a:cs typeface="Angsana New" charset="0"/>
              </a:rPr>
              <a:t>receiving the call for proposals, considered potential contractors, generate n responses. Of these, j are proposals to perform the task, if they have at least one of the expect </a:t>
            </a:r>
            <a:r>
              <a:rPr lang="en-GB" dirty="0">
                <a:solidFill>
                  <a:schemeClr val="accent4">
                    <a:lumMod val="20000"/>
                    <a:lumOff val="80000"/>
                  </a:schemeClr>
                </a:solidFill>
                <a:latin typeface="Angsana New" charset="0"/>
                <a:ea typeface="Angsana New" charset="0"/>
                <a:cs typeface="Angsana New" charset="0"/>
              </a:rPr>
              <a:t>spot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types</a:t>
            </a:r>
            <a:r>
              <a:rPr lang="en-GB" dirty="0">
                <a:solidFill>
                  <a:schemeClr val="bg1">
                    <a:lumMod val="95000"/>
                  </a:schemeClr>
                </a:solidFill>
                <a:latin typeface="Angsana New" charset="0"/>
                <a:ea typeface="Angsana New" charset="0"/>
                <a:cs typeface="Angsana New" charset="0"/>
              </a:rPr>
              <a:t>, and </a:t>
            </a:r>
            <a:r>
              <a:rPr lang="en-GB" dirty="0" err="1">
                <a:solidFill>
                  <a:schemeClr val="bg1">
                    <a:lumMod val="95000"/>
                  </a:schemeClr>
                </a:solidFill>
                <a:latin typeface="Angsana New" charset="0"/>
                <a:ea typeface="Angsana New" charset="0"/>
                <a:cs typeface="Angsana New" charset="0"/>
              </a:rPr>
              <a:t>i</a:t>
            </a:r>
            <a:r>
              <a:rPr lang="en-GB" dirty="0">
                <a:solidFill>
                  <a:schemeClr val="bg1">
                    <a:lumMod val="95000"/>
                  </a:schemeClr>
                </a:solidFill>
                <a:latin typeface="Angsana New" charset="0"/>
                <a:ea typeface="Angsana New" charset="0"/>
                <a:cs typeface="Angsana New" charset="0"/>
              </a:rPr>
              <a:t>=n-j are refusals, if they do not have a single expected </a:t>
            </a:r>
            <a:r>
              <a:rPr lang="en-GB" dirty="0">
                <a:solidFill>
                  <a:schemeClr val="accent4">
                    <a:lumMod val="20000"/>
                    <a:lumOff val="80000"/>
                  </a:schemeClr>
                </a:solidFill>
                <a:latin typeface="Angsana New" charset="0"/>
                <a:ea typeface="Angsana New" charset="0"/>
                <a:cs typeface="Angsana New" charset="0"/>
              </a:rPr>
              <a:t>spot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type</a:t>
            </a:r>
            <a:r>
              <a:rPr lang="en-GB" dirty="0">
                <a:solidFill>
                  <a:schemeClr val="bg1">
                    <a:lumMod val="95000"/>
                  </a:schemeClr>
                </a:solidFill>
                <a:latin typeface="Angsana New" charset="0"/>
                <a:ea typeface="Angsana New" charset="0"/>
                <a:cs typeface="Angsana New" charset="0"/>
              </a:rPr>
              <a:t>.</a:t>
            </a:r>
          </a:p>
          <a:p>
            <a:pPr mar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After the deadline (10 seconds or when all answers are received, whichever happens first), the </a:t>
            </a:r>
            <a:r>
              <a:rPr lang="en-GB" dirty="0">
                <a:solidFill>
                  <a:schemeClr val="accent4">
                    <a:lumMod val="20000"/>
                    <a:lumOff val="80000"/>
                  </a:schemeClr>
                </a:solidFill>
                <a:latin typeface="Angsana New" charset="0"/>
                <a:ea typeface="Angsana New" charset="0"/>
                <a:cs typeface="Angsana New" charset="0"/>
              </a:rPr>
              <a:t>Car </a:t>
            </a:r>
            <a:r>
              <a:rPr lang="en-GB" dirty="0">
                <a:solidFill>
                  <a:schemeClr val="bg1">
                    <a:lumMod val="95000"/>
                  </a:schemeClr>
                </a:solidFill>
                <a:latin typeface="Angsana New" charset="0"/>
                <a:ea typeface="Angsana New" charset="0"/>
                <a:cs typeface="Angsana New" charset="0"/>
              </a:rPr>
              <a:t>evaluates received j proposals and selects one or none </a:t>
            </a:r>
            <a:r>
              <a:rPr lang="en-GB" dirty="0">
                <a:solidFill>
                  <a:schemeClr val="accent4">
                    <a:lumMod val="20000"/>
                    <a:lumOff val="80000"/>
                  </a:schemeClr>
                </a:solidFill>
                <a:latin typeface="Angsana New" charset="0"/>
                <a:ea typeface="Angsana New" charset="0"/>
                <a:cs typeface="Angsana New" charset="0"/>
              </a:rPr>
              <a:t>Parking Lots </a:t>
            </a:r>
            <a:r>
              <a:rPr lang="en-GB" dirty="0">
                <a:solidFill>
                  <a:schemeClr val="bg1">
                    <a:lumMod val="95000"/>
                  </a:schemeClr>
                </a:solidFill>
                <a:latin typeface="Angsana New" charset="0"/>
                <a:ea typeface="Angsana New" charset="0"/>
                <a:cs typeface="Angsana New" charset="0"/>
              </a:rPr>
              <a:t>to perform the task.</a:t>
            </a:r>
          </a:p>
        </p:txBody>
      </p:sp>
      <p:sp>
        <p:nvSpPr>
          <p:cNvPr id="87" name="Oval 86"/>
          <p:cNvSpPr/>
          <p:nvPr/>
        </p:nvSpPr>
        <p:spPr>
          <a:xfrm>
            <a:off x="5175065" y="904526"/>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charset="0"/>
                <a:ea typeface="Angsana New" charset="0"/>
                <a:cs typeface="Angsana New" charset="0"/>
              </a:rPr>
              <a:t>1</a:t>
            </a:r>
          </a:p>
        </p:txBody>
      </p:sp>
      <p:sp>
        <p:nvSpPr>
          <p:cNvPr id="88" name="Oval 87"/>
          <p:cNvSpPr/>
          <p:nvPr/>
        </p:nvSpPr>
        <p:spPr>
          <a:xfrm>
            <a:off x="5163553" y="2141463"/>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charset="0"/>
                <a:ea typeface="Angsana New" charset="0"/>
                <a:cs typeface="Angsana New" charset="0"/>
              </a:rPr>
              <a:t>2</a:t>
            </a:r>
          </a:p>
        </p:txBody>
      </p:sp>
      <p:sp>
        <p:nvSpPr>
          <p:cNvPr id="89" name="Oval 88"/>
          <p:cNvSpPr/>
          <p:nvPr/>
        </p:nvSpPr>
        <p:spPr>
          <a:xfrm>
            <a:off x="5129684" y="4274352"/>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charset="0"/>
                <a:ea typeface="Angsana New" charset="0"/>
                <a:cs typeface="Angsana New" charset="0"/>
              </a:rPr>
              <a:t>3</a:t>
            </a:r>
          </a:p>
        </p:txBody>
      </p:sp>
      <p:cxnSp>
        <p:nvCxnSpPr>
          <p:cNvPr id="90" name="Straight Connector 89"/>
          <p:cNvCxnSpPr/>
          <p:nvPr/>
        </p:nvCxnSpPr>
        <p:spPr>
          <a:xfrm flipH="1">
            <a:off x="3845524" y="1128156"/>
            <a:ext cx="22763" cy="514103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a:off x="1451657" y="1128157"/>
            <a:ext cx="7918" cy="518374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flipV="1">
            <a:off x="1451658" y="1690689"/>
            <a:ext cx="241662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a:off x="3448692" y="2873870"/>
            <a:ext cx="41959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Elbow Connector 93"/>
          <p:cNvCxnSpPr/>
          <p:nvPr/>
        </p:nvCxnSpPr>
        <p:spPr>
          <a:xfrm rot="10800000">
            <a:off x="1513014" y="2419244"/>
            <a:ext cx="1721922" cy="454627"/>
          </a:xfrm>
          <a:prstGeom prst="bentConnector3">
            <a:avLst>
              <a:gd name="adj1" fmla="val -528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5" name="Elbow Connector 94"/>
          <p:cNvCxnSpPr/>
          <p:nvPr/>
        </p:nvCxnSpPr>
        <p:spPr>
          <a:xfrm rot="5400000">
            <a:off x="2179166" y="2258187"/>
            <a:ext cx="434151" cy="189114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H="1" flipV="1">
            <a:off x="1513013" y="4251366"/>
            <a:ext cx="27362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97" name="Elbow Connector 96"/>
          <p:cNvCxnSpPr/>
          <p:nvPr/>
        </p:nvCxnSpPr>
        <p:spPr>
          <a:xfrm rot="5400000" flipH="1" flipV="1">
            <a:off x="2765370" y="3052457"/>
            <a:ext cx="214241" cy="1957948"/>
          </a:xfrm>
          <a:prstGeom prst="bentConnector3">
            <a:avLst>
              <a:gd name="adj1" fmla="val 20670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8" name="Elbow Connector 97"/>
          <p:cNvCxnSpPr/>
          <p:nvPr/>
        </p:nvCxnSpPr>
        <p:spPr>
          <a:xfrm rot="16200000" flipH="1">
            <a:off x="2730708" y="3526989"/>
            <a:ext cx="288017" cy="196240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a:off x="3555570" y="5510151"/>
            <a:ext cx="300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0" name="Elbow Connector 99"/>
          <p:cNvCxnSpPr/>
          <p:nvPr/>
        </p:nvCxnSpPr>
        <p:spPr>
          <a:xfrm rot="16200000" flipV="1">
            <a:off x="2388621" y="4337263"/>
            <a:ext cx="184465"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p:cNvCxnSpPr/>
          <p:nvPr/>
        </p:nvCxnSpPr>
        <p:spPr>
          <a:xfrm rot="5400000">
            <a:off x="2380346" y="4755634"/>
            <a:ext cx="201014"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p:cNvCxnSpPr/>
          <p:nvPr/>
        </p:nvCxnSpPr>
        <p:spPr>
          <a:xfrm flipH="1" flipV="1">
            <a:off x="1513013" y="5500885"/>
            <a:ext cx="1828801" cy="9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03" name="Group 102"/>
          <p:cNvGrpSpPr/>
          <p:nvPr/>
        </p:nvGrpSpPr>
        <p:grpSpPr>
          <a:xfrm>
            <a:off x="669866" y="795647"/>
            <a:ext cx="3988130" cy="5381316"/>
            <a:chOff x="5051029" y="703417"/>
            <a:chExt cx="3988130" cy="5381316"/>
          </a:xfrm>
        </p:grpSpPr>
        <p:grpSp>
          <p:nvGrpSpPr>
            <p:cNvPr id="104" name="Group 103"/>
            <p:cNvGrpSpPr/>
            <p:nvPr/>
          </p:nvGrpSpPr>
          <p:grpSpPr>
            <a:xfrm>
              <a:off x="5051029" y="703417"/>
              <a:ext cx="3988130" cy="5381316"/>
              <a:chOff x="665018" y="795646"/>
              <a:chExt cx="3988130" cy="5381316"/>
            </a:xfrm>
          </p:grpSpPr>
          <p:grpSp>
            <p:nvGrpSpPr>
              <p:cNvPr id="120" name="Group 119"/>
              <p:cNvGrpSpPr/>
              <p:nvPr/>
            </p:nvGrpSpPr>
            <p:grpSpPr>
              <a:xfrm>
                <a:off x="665018" y="795646"/>
                <a:ext cx="3988130" cy="5381316"/>
                <a:chOff x="665018" y="795646"/>
                <a:chExt cx="3988130" cy="5381316"/>
              </a:xfrm>
            </p:grpSpPr>
            <p:sp>
              <p:nvSpPr>
                <p:cNvPr id="125" name="Rectangle 124"/>
                <p:cNvSpPr/>
                <p:nvPr/>
              </p:nvSpPr>
              <p:spPr>
                <a:xfrm>
                  <a:off x="665018" y="795647"/>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Initiator</a:t>
                  </a:r>
                </a:p>
              </p:txBody>
            </p:sp>
            <p:sp>
              <p:nvSpPr>
                <p:cNvPr id="126" name="Rectangle 125"/>
                <p:cNvSpPr/>
                <p:nvPr/>
              </p:nvSpPr>
              <p:spPr>
                <a:xfrm>
                  <a:off x="3073730" y="795646"/>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Participant</a:t>
                  </a:r>
                </a:p>
              </p:txBody>
            </p:sp>
            <p:sp>
              <p:nvSpPr>
                <p:cNvPr id="127" name="Rectangle 126"/>
                <p:cNvSpPr/>
                <p:nvPr/>
              </p:nvSpPr>
              <p:spPr>
                <a:xfrm flipH="1">
                  <a:off x="3794166" y="1690688"/>
                  <a:ext cx="138545" cy="1183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flipH="1">
                  <a:off x="1385454" y="1282371"/>
                  <a:ext cx="122712" cy="408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p:cNvSpPr/>
                <p:nvPr/>
              </p:nvSpPr>
              <p:spPr>
                <a:xfrm flipH="1">
                  <a:off x="1395350" y="2320914"/>
                  <a:ext cx="112816" cy="196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p:cNvSpPr/>
                <p:nvPr/>
              </p:nvSpPr>
              <p:spPr>
                <a:xfrm flipH="1">
                  <a:off x="1383474" y="3420835"/>
                  <a:ext cx="124691" cy="27561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p:cNvSpPr/>
                <p:nvPr/>
              </p:nvSpPr>
              <p:spPr>
                <a:xfrm flipH="1">
                  <a:off x="3785260" y="3924309"/>
                  <a:ext cx="122712" cy="3384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p:cNvSpPr/>
                <p:nvPr/>
              </p:nvSpPr>
              <p:spPr>
                <a:xfrm flipH="1">
                  <a:off x="3794166" y="4652198"/>
                  <a:ext cx="113806" cy="857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1" name="Group 120"/>
              <p:cNvGrpSpPr/>
              <p:nvPr/>
            </p:nvGrpSpPr>
            <p:grpSpPr>
              <a:xfrm>
                <a:off x="1781790" y="2761053"/>
                <a:ext cx="1768932" cy="2861912"/>
                <a:chOff x="1781790" y="2761053"/>
                <a:chExt cx="1768932" cy="2861912"/>
              </a:xfrm>
            </p:grpSpPr>
            <p:sp>
              <p:nvSpPr>
                <p:cNvPr id="122" name="Diamond 121"/>
                <p:cNvSpPr/>
                <p:nvPr/>
              </p:nvSpPr>
              <p:spPr>
                <a:xfrm>
                  <a:off x="3230088" y="2761053"/>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Diamond 122"/>
                <p:cNvSpPr/>
                <p:nvPr/>
              </p:nvSpPr>
              <p:spPr>
                <a:xfrm>
                  <a:off x="1781790" y="4138550"/>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Diamond 123"/>
                <p:cNvSpPr/>
                <p:nvPr/>
              </p:nvSpPr>
              <p:spPr>
                <a:xfrm>
                  <a:off x="3336966" y="5397334"/>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05" name="Group 104"/>
            <p:cNvGrpSpPr/>
            <p:nvPr/>
          </p:nvGrpSpPr>
          <p:grpSpPr>
            <a:xfrm>
              <a:off x="5888905" y="1264954"/>
              <a:ext cx="2658646" cy="4522298"/>
              <a:chOff x="5888905" y="1264954"/>
              <a:chExt cx="2658646" cy="4522298"/>
            </a:xfrm>
          </p:grpSpPr>
          <p:sp>
            <p:nvSpPr>
              <p:cNvPr id="106" name="TextBox 105"/>
              <p:cNvSpPr txBox="1"/>
              <p:nvPr/>
            </p:nvSpPr>
            <p:spPr>
              <a:xfrm>
                <a:off x="6801126" y="1264954"/>
                <a:ext cx="471043"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cfp</a:t>
                </a:r>
                <a:endParaRPr lang="en-US" dirty="0">
                  <a:solidFill>
                    <a:schemeClr val="bg1"/>
                  </a:solidFill>
                  <a:latin typeface="Angsana New" charset="0"/>
                  <a:ea typeface="Angsana New" charset="0"/>
                  <a:cs typeface="Angsana New" charset="0"/>
                </a:endParaRPr>
              </a:p>
            </p:txBody>
          </p:sp>
          <p:sp>
            <p:nvSpPr>
              <p:cNvPr id="107" name="TextBox 106"/>
              <p:cNvSpPr txBox="1"/>
              <p:nvPr/>
            </p:nvSpPr>
            <p:spPr>
              <a:xfrm>
                <a:off x="7915217" y="1280236"/>
                <a:ext cx="471043"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m</a:t>
                </a:r>
                <a:endParaRPr lang="en-US" dirty="0">
                  <a:solidFill>
                    <a:schemeClr val="bg1"/>
                  </a:solidFill>
                  <a:latin typeface="Angsana New" charset="0"/>
                  <a:ea typeface="Angsana New" charset="0"/>
                  <a:cs typeface="Angsana New" charset="0"/>
                </a:endParaRPr>
              </a:p>
            </p:txBody>
          </p:sp>
          <p:sp>
            <p:nvSpPr>
              <p:cNvPr id="108" name="TextBox 107"/>
              <p:cNvSpPr txBox="1"/>
              <p:nvPr/>
            </p:nvSpPr>
            <p:spPr>
              <a:xfrm>
                <a:off x="5899070" y="1965775"/>
                <a:ext cx="772446"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i</a:t>
                </a:r>
                <a:r>
                  <a:rPr lang="en-US" dirty="0">
                    <a:solidFill>
                      <a:schemeClr val="bg1"/>
                    </a:solidFill>
                    <a:latin typeface="Angsana New" charset="0"/>
                    <a:ea typeface="Angsana New" charset="0"/>
                    <a:cs typeface="Angsana New" charset="0"/>
                  </a:rPr>
                  <a:t>&lt;=n</a:t>
                </a:r>
              </a:p>
            </p:txBody>
          </p:sp>
          <p:sp>
            <p:nvSpPr>
              <p:cNvPr id="109" name="TextBox 108"/>
              <p:cNvSpPr txBox="1"/>
              <p:nvPr/>
            </p:nvSpPr>
            <p:spPr>
              <a:xfrm>
                <a:off x="6683886" y="1976304"/>
                <a:ext cx="6829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refuse</a:t>
                </a:r>
              </a:p>
            </p:txBody>
          </p:sp>
          <p:sp>
            <p:nvSpPr>
              <p:cNvPr id="110" name="TextBox 109"/>
              <p:cNvSpPr txBox="1"/>
              <p:nvPr/>
            </p:nvSpPr>
            <p:spPr>
              <a:xfrm>
                <a:off x="7738550" y="1888981"/>
                <a:ext cx="506215" cy="923330"/>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n deadline</a:t>
                </a:r>
              </a:p>
            </p:txBody>
          </p:sp>
          <p:sp>
            <p:nvSpPr>
              <p:cNvPr id="111" name="TextBox 110"/>
              <p:cNvSpPr txBox="1"/>
              <p:nvPr/>
            </p:nvSpPr>
            <p:spPr>
              <a:xfrm>
                <a:off x="6671516" y="2779871"/>
                <a:ext cx="804111"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propose</a:t>
                </a:r>
                <a:endParaRPr lang="en-US" dirty="0">
                  <a:solidFill>
                    <a:schemeClr val="bg1"/>
                  </a:solidFill>
                  <a:latin typeface="Angsana New" charset="0"/>
                  <a:ea typeface="Angsana New" charset="0"/>
                  <a:cs typeface="Angsana New" charset="0"/>
                </a:endParaRPr>
              </a:p>
            </p:txBody>
          </p:sp>
          <p:sp>
            <p:nvSpPr>
              <p:cNvPr id="112" name="TextBox 111"/>
              <p:cNvSpPr txBox="1"/>
              <p:nvPr/>
            </p:nvSpPr>
            <p:spPr>
              <a:xfrm>
                <a:off x="5888905" y="2763177"/>
                <a:ext cx="74071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j=n-</a:t>
                </a:r>
                <a:r>
                  <a:rPr lang="en-US" dirty="0" err="1">
                    <a:solidFill>
                      <a:schemeClr val="bg1"/>
                    </a:solidFill>
                    <a:latin typeface="Angsana New" charset="0"/>
                    <a:ea typeface="Angsana New" charset="0"/>
                    <a:cs typeface="Angsana New" charset="0"/>
                  </a:rPr>
                  <a:t>i</a:t>
                </a:r>
                <a:endParaRPr lang="en-US" dirty="0">
                  <a:solidFill>
                    <a:schemeClr val="bg1"/>
                  </a:solidFill>
                  <a:latin typeface="Angsana New" charset="0"/>
                  <a:ea typeface="Angsana New" charset="0"/>
                  <a:cs typeface="Angsana New" charset="0"/>
                </a:endParaRPr>
              </a:p>
            </p:txBody>
          </p:sp>
          <p:sp>
            <p:nvSpPr>
              <p:cNvPr id="113" name="TextBox 112"/>
              <p:cNvSpPr txBox="1"/>
              <p:nvPr/>
            </p:nvSpPr>
            <p:spPr>
              <a:xfrm>
                <a:off x="6540435" y="3260829"/>
                <a:ext cx="1162434"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reject-proposal</a:t>
                </a:r>
              </a:p>
            </p:txBody>
          </p:sp>
          <p:sp>
            <p:nvSpPr>
              <p:cNvPr id="114" name="TextBox 113"/>
              <p:cNvSpPr txBox="1"/>
              <p:nvPr/>
            </p:nvSpPr>
            <p:spPr>
              <a:xfrm>
                <a:off x="7738550" y="3296494"/>
                <a:ext cx="8090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k&lt;=j</a:t>
                </a:r>
              </a:p>
            </p:txBody>
          </p:sp>
          <p:sp>
            <p:nvSpPr>
              <p:cNvPr id="115" name="TextBox 114"/>
              <p:cNvSpPr txBox="1"/>
              <p:nvPr/>
            </p:nvSpPr>
            <p:spPr>
              <a:xfrm>
                <a:off x="6535474" y="4087852"/>
                <a:ext cx="126928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accept-proposal</a:t>
                </a:r>
              </a:p>
            </p:txBody>
          </p:sp>
          <p:sp>
            <p:nvSpPr>
              <p:cNvPr id="116" name="TextBox 115"/>
              <p:cNvSpPr txBox="1"/>
              <p:nvPr/>
            </p:nvSpPr>
            <p:spPr>
              <a:xfrm>
                <a:off x="7762298" y="4101654"/>
                <a:ext cx="685745"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l=j-k</a:t>
                </a:r>
                <a:endParaRPr lang="en-US" dirty="0">
                  <a:solidFill>
                    <a:schemeClr val="bg1"/>
                  </a:solidFill>
                  <a:latin typeface="Angsana New" charset="0"/>
                  <a:ea typeface="Angsana New" charset="0"/>
                  <a:cs typeface="Angsana New" charset="0"/>
                </a:endParaRPr>
              </a:p>
            </p:txBody>
          </p:sp>
          <p:sp>
            <p:nvSpPr>
              <p:cNvPr id="117" name="TextBox 116"/>
              <p:cNvSpPr txBox="1"/>
              <p:nvPr/>
            </p:nvSpPr>
            <p:spPr>
              <a:xfrm>
                <a:off x="6953041" y="4785596"/>
                <a:ext cx="663058"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failure</a:t>
                </a:r>
              </a:p>
            </p:txBody>
          </p:sp>
          <p:sp>
            <p:nvSpPr>
              <p:cNvPr id="118" name="TextBox 117"/>
              <p:cNvSpPr txBox="1"/>
              <p:nvPr/>
            </p:nvSpPr>
            <p:spPr>
              <a:xfrm>
                <a:off x="6299122" y="5103868"/>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inform-done : inform</a:t>
                </a:r>
              </a:p>
            </p:txBody>
          </p:sp>
          <p:sp>
            <p:nvSpPr>
              <p:cNvPr id="119" name="TextBox 118"/>
              <p:cNvSpPr txBox="1"/>
              <p:nvPr/>
            </p:nvSpPr>
            <p:spPr>
              <a:xfrm>
                <a:off x="6279598" y="5417920"/>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inform-result : inform</a:t>
                </a:r>
              </a:p>
            </p:txBody>
          </p:sp>
        </p:grpSp>
      </p:grpSp>
      <p:cxnSp>
        <p:nvCxnSpPr>
          <p:cNvPr id="133" name="Straight Connector 132"/>
          <p:cNvCxnSpPr/>
          <p:nvPr/>
        </p:nvCxnSpPr>
        <p:spPr>
          <a:xfrm>
            <a:off x="1898435" y="5694816"/>
            <a:ext cx="1482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2587764" y="5077915"/>
            <a:ext cx="506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a:stCxn id="3" idx="3"/>
            <a:endCxn id="3" idx="3"/>
          </p:cNvCxnSpPr>
          <p:nvPr/>
        </p:nvCxnSpPr>
        <p:spPr>
          <a:xfrm>
            <a:off x="1280085" y="1557132"/>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831465" y="1326299"/>
            <a:ext cx="509975" cy="461665"/>
            <a:chOff x="831465" y="1326299"/>
            <a:chExt cx="509975" cy="461665"/>
          </a:xfrm>
        </p:grpSpPr>
        <p:sp>
          <p:nvSpPr>
            <p:cNvPr id="3" name="TextBox 2"/>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1</a:t>
              </a:r>
            </a:p>
          </p:txBody>
        </p:sp>
        <p:sp>
          <p:nvSpPr>
            <p:cNvPr id="141" name="Oval 140"/>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8" name="Straight Connector 7"/>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142" name="Group 141"/>
          <p:cNvGrpSpPr/>
          <p:nvPr/>
        </p:nvGrpSpPr>
        <p:grpSpPr>
          <a:xfrm>
            <a:off x="783252" y="3993822"/>
            <a:ext cx="509975" cy="461665"/>
            <a:chOff x="831465" y="1326299"/>
            <a:chExt cx="509975" cy="461665"/>
          </a:xfrm>
        </p:grpSpPr>
        <p:sp>
          <p:nvSpPr>
            <p:cNvPr id="143" name="TextBox 142"/>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3</a:t>
              </a:r>
            </a:p>
          </p:txBody>
        </p:sp>
        <p:sp>
          <p:nvSpPr>
            <p:cNvPr id="144" name="Oval 143"/>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145" name="Straight Connector 144"/>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146" name="Group 145"/>
          <p:cNvGrpSpPr/>
          <p:nvPr/>
        </p:nvGrpSpPr>
        <p:grpSpPr>
          <a:xfrm>
            <a:off x="4016992" y="2594410"/>
            <a:ext cx="596001" cy="461665"/>
            <a:chOff x="684084" y="1326299"/>
            <a:chExt cx="596001" cy="461665"/>
          </a:xfrm>
        </p:grpSpPr>
        <p:sp>
          <p:nvSpPr>
            <p:cNvPr id="147" name="TextBox 146"/>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2</a:t>
              </a:r>
            </a:p>
          </p:txBody>
        </p:sp>
        <p:sp>
          <p:nvSpPr>
            <p:cNvPr id="148" name="Oval 147"/>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149" name="Straight Connector 148"/>
            <p:cNvCxnSpPr>
              <a:stCxn id="148" idx="2"/>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150" name="Group 149"/>
          <p:cNvGrpSpPr/>
          <p:nvPr/>
        </p:nvGrpSpPr>
        <p:grpSpPr>
          <a:xfrm>
            <a:off x="4041736" y="5221120"/>
            <a:ext cx="596001" cy="461665"/>
            <a:chOff x="684084" y="1326299"/>
            <a:chExt cx="596001" cy="461665"/>
          </a:xfrm>
        </p:grpSpPr>
        <p:sp>
          <p:nvSpPr>
            <p:cNvPr id="151" name="TextBox 150"/>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4</a:t>
              </a:r>
            </a:p>
          </p:txBody>
        </p:sp>
        <p:sp>
          <p:nvSpPr>
            <p:cNvPr id="152" name="Oval 151"/>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153" name="Straight Connector 152"/>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9383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5480413" y="795647"/>
            <a:ext cx="5821439" cy="55162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The l </a:t>
            </a:r>
            <a:r>
              <a:rPr lang="en-GB" dirty="0">
                <a:solidFill>
                  <a:schemeClr val="accent4">
                    <a:lumMod val="20000"/>
                    <a:lumOff val="80000"/>
                  </a:schemeClr>
                </a:solidFill>
                <a:latin typeface="Angsana New" charset="0"/>
                <a:ea typeface="Angsana New" charset="0"/>
                <a:cs typeface="Angsana New" charset="0"/>
              </a:rPr>
              <a:t>Parking Lots </a:t>
            </a:r>
            <a:r>
              <a:rPr lang="en-GB" dirty="0">
                <a:solidFill>
                  <a:schemeClr val="bg1">
                    <a:lumMod val="95000"/>
                  </a:schemeClr>
                </a:solidFill>
                <a:latin typeface="Angsana New" charset="0"/>
                <a:ea typeface="Angsana New" charset="0"/>
                <a:cs typeface="Angsana New" charset="0"/>
              </a:rPr>
              <a:t>(one tops in our case) of selected proposals are sent an accept-proposal act and the remaining k </a:t>
            </a:r>
            <a:r>
              <a:rPr lang="en-GB" dirty="0">
                <a:solidFill>
                  <a:schemeClr val="accent4">
                    <a:lumMod val="20000"/>
                    <a:lumOff val="80000"/>
                  </a:schemeClr>
                </a:solidFill>
                <a:latin typeface="Angsana New" charset="0"/>
                <a:ea typeface="Angsana New" charset="0"/>
                <a:cs typeface="Angsana New" charset="0"/>
              </a:rPr>
              <a:t>Parking Lots </a:t>
            </a:r>
            <a:r>
              <a:rPr lang="en-GB" dirty="0">
                <a:solidFill>
                  <a:schemeClr val="bg1">
                    <a:lumMod val="95000"/>
                  </a:schemeClr>
                </a:solidFill>
                <a:latin typeface="Angsana New" charset="0"/>
                <a:ea typeface="Angsana New" charset="0"/>
                <a:cs typeface="Angsana New" charset="0"/>
              </a:rPr>
              <a:t>receive a reject-proposal act.</a:t>
            </a:r>
          </a:p>
          <a:p>
            <a:pPr marL="0" lv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Proposals are binding on the participant, which means, once the </a:t>
            </a:r>
            <a:r>
              <a:rPr lang="en-GB" dirty="0">
                <a:solidFill>
                  <a:schemeClr val="accent4">
                    <a:lumMod val="20000"/>
                    <a:lumOff val="80000"/>
                  </a:schemeClr>
                </a:solidFill>
                <a:latin typeface="Angsana New" charset="0"/>
                <a:ea typeface="Angsana New" charset="0"/>
                <a:cs typeface="Angsana New" charset="0"/>
              </a:rPr>
              <a:t>Car </a:t>
            </a:r>
            <a:r>
              <a:rPr lang="en-GB" dirty="0">
                <a:solidFill>
                  <a:schemeClr val="bg1">
                    <a:lumMod val="95000"/>
                  </a:schemeClr>
                </a:solidFill>
                <a:latin typeface="Angsana New" charset="0"/>
                <a:ea typeface="Angsana New" charset="0"/>
                <a:cs typeface="Angsana New" charset="0"/>
              </a:rPr>
              <a:t>accepts the proposal, the </a:t>
            </a:r>
            <a:r>
              <a:rPr lang="en-GB" dirty="0">
                <a:solidFill>
                  <a:schemeClr val="accent4">
                    <a:lumMod val="20000"/>
                    <a:lumOff val="80000"/>
                  </a:schemeClr>
                </a:solidFill>
                <a:latin typeface="Angsana New" charset="0"/>
                <a:ea typeface="Angsana New" charset="0"/>
                <a:cs typeface="Angsana New" charset="0"/>
              </a:rPr>
              <a:t>Parking Lot </a:t>
            </a:r>
            <a:r>
              <a:rPr lang="en-GB" dirty="0">
                <a:solidFill>
                  <a:schemeClr val="bg1">
                    <a:lumMod val="95000"/>
                  </a:schemeClr>
                </a:solidFill>
                <a:latin typeface="Angsana New" charset="0"/>
                <a:ea typeface="Angsana New" charset="0"/>
                <a:cs typeface="Angsana New" charset="0"/>
              </a:rPr>
              <a:t>must perform the task.</a:t>
            </a:r>
          </a:p>
          <a:p>
            <a:pPr marL="0" lv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Once the </a:t>
            </a:r>
            <a:r>
              <a:rPr lang="en-GB" dirty="0">
                <a:solidFill>
                  <a:schemeClr val="accent4">
                    <a:lumMod val="20000"/>
                    <a:lumOff val="80000"/>
                  </a:schemeClr>
                </a:solidFill>
                <a:latin typeface="Angsana New" charset="0"/>
                <a:ea typeface="Angsana New" charset="0"/>
                <a:cs typeface="Angsana New" charset="0"/>
              </a:rPr>
              <a:t>Parking Lot </a:t>
            </a:r>
            <a:r>
              <a:rPr lang="en-GB" dirty="0">
                <a:solidFill>
                  <a:schemeClr val="bg1">
                    <a:lumMod val="95000"/>
                  </a:schemeClr>
                </a:solidFill>
                <a:latin typeface="Angsana New" charset="0"/>
                <a:ea typeface="Angsana New" charset="0"/>
                <a:cs typeface="Angsana New" charset="0"/>
              </a:rPr>
              <a:t>has completed its task (</a:t>
            </a: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is parked), it sends a completion message to the </a:t>
            </a:r>
            <a:r>
              <a:rPr lang="en-GB" dirty="0">
                <a:solidFill>
                  <a:schemeClr val="accent4">
                    <a:lumMod val="20000"/>
                    <a:lumOff val="80000"/>
                  </a:schemeClr>
                </a:solidFill>
                <a:latin typeface="Angsana New" charset="0"/>
                <a:ea typeface="Angsana New" charset="0"/>
                <a:cs typeface="Angsana New" charset="0"/>
              </a:rPr>
              <a:t>Car </a:t>
            </a:r>
            <a:r>
              <a:rPr lang="en-GB" dirty="0">
                <a:solidFill>
                  <a:schemeClr val="bg1">
                    <a:lumMod val="95000"/>
                  </a:schemeClr>
                </a:solidFill>
                <a:latin typeface="Angsana New" charset="0"/>
                <a:ea typeface="Angsana New" charset="0"/>
                <a:cs typeface="Angsana New" charset="0"/>
              </a:rPr>
              <a:t>(inform-done : inform).</a:t>
            </a:r>
          </a:p>
        </p:txBody>
      </p:sp>
      <p:sp>
        <p:nvSpPr>
          <p:cNvPr id="85" name="Oval 84"/>
          <p:cNvSpPr/>
          <p:nvPr/>
        </p:nvSpPr>
        <p:spPr>
          <a:xfrm>
            <a:off x="5183122" y="3388724"/>
            <a:ext cx="350729" cy="3778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ngsana New" charset="0"/>
                <a:ea typeface="Angsana New" charset="0"/>
                <a:cs typeface="Angsana New" charset="0"/>
              </a:rPr>
              <a:t>4</a:t>
            </a:r>
          </a:p>
        </p:txBody>
      </p:sp>
      <p:cxnSp>
        <p:nvCxnSpPr>
          <p:cNvPr id="193" name="Straight Connector 192"/>
          <p:cNvCxnSpPr/>
          <p:nvPr/>
        </p:nvCxnSpPr>
        <p:spPr>
          <a:xfrm flipH="1">
            <a:off x="3845524" y="1128156"/>
            <a:ext cx="22763" cy="514103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flipH="1">
            <a:off x="1451657" y="1128157"/>
            <a:ext cx="7918" cy="518374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95" name="Straight Arrow Connector 194"/>
          <p:cNvCxnSpPr/>
          <p:nvPr/>
        </p:nvCxnSpPr>
        <p:spPr>
          <a:xfrm flipV="1">
            <a:off x="1451658" y="1690689"/>
            <a:ext cx="241662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flipH="1">
            <a:off x="3448692" y="2873870"/>
            <a:ext cx="41959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7" name="Elbow Connector 196"/>
          <p:cNvCxnSpPr/>
          <p:nvPr/>
        </p:nvCxnSpPr>
        <p:spPr>
          <a:xfrm rot="10800000">
            <a:off x="1513014" y="2419244"/>
            <a:ext cx="1721922" cy="454627"/>
          </a:xfrm>
          <a:prstGeom prst="bentConnector3">
            <a:avLst>
              <a:gd name="adj1" fmla="val -528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8" name="Elbow Connector 197"/>
          <p:cNvCxnSpPr/>
          <p:nvPr/>
        </p:nvCxnSpPr>
        <p:spPr>
          <a:xfrm rot="5400000">
            <a:off x="2179166" y="2258187"/>
            <a:ext cx="434151" cy="189114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H="1" flipV="1">
            <a:off x="1513013" y="4251366"/>
            <a:ext cx="27362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0" name="Elbow Connector 199"/>
          <p:cNvCxnSpPr/>
          <p:nvPr/>
        </p:nvCxnSpPr>
        <p:spPr>
          <a:xfrm rot="5400000" flipH="1" flipV="1">
            <a:off x="2765370" y="3052457"/>
            <a:ext cx="214241" cy="1957948"/>
          </a:xfrm>
          <a:prstGeom prst="bentConnector3">
            <a:avLst>
              <a:gd name="adj1" fmla="val 20670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1" name="Elbow Connector 200"/>
          <p:cNvCxnSpPr/>
          <p:nvPr/>
        </p:nvCxnSpPr>
        <p:spPr>
          <a:xfrm rot="16200000" flipH="1">
            <a:off x="2730708" y="3526989"/>
            <a:ext cx="288017" cy="196240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flipH="1">
            <a:off x="3555570" y="5510151"/>
            <a:ext cx="300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3" name="Elbow Connector 202"/>
          <p:cNvCxnSpPr/>
          <p:nvPr/>
        </p:nvCxnSpPr>
        <p:spPr>
          <a:xfrm rot="16200000" flipV="1">
            <a:off x="2388621" y="4337263"/>
            <a:ext cx="184465"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4" name="Elbow Connector 203"/>
          <p:cNvCxnSpPr/>
          <p:nvPr/>
        </p:nvCxnSpPr>
        <p:spPr>
          <a:xfrm rot="5400000">
            <a:off x="2380346" y="4755634"/>
            <a:ext cx="201014" cy="19356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5" name="Straight Arrow Connector 204"/>
          <p:cNvCxnSpPr/>
          <p:nvPr/>
        </p:nvCxnSpPr>
        <p:spPr>
          <a:xfrm flipH="1" flipV="1">
            <a:off x="1513013" y="5500885"/>
            <a:ext cx="1828801" cy="9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206" name="Group 205"/>
          <p:cNvGrpSpPr/>
          <p:nvPr/>
        </p:nvGrpSpPr>
        <p:grpSpPr>
          <a:xfrm>
            <a:off x="669866" y="795647"/>
            <a:ext cx="3988130" cy="5381316"/>
            <a:chOff x="5051029" y="703417"/>
            <a:chExt cx="3988130" cy="5381316"/>
          </a:xfrm>
        </p:grpSpPr>
        <p:grpSp>
          <p:nvGrpSpPr>
            <p:cNvPr id="207" name="Group 206"/>
            <p:cNvGrpSpPr/>
            <p:nvPr/>
          </p:nvGrpSpPr>
          <p:grpSpPr>
            <a:xfrm>
              <a:off x="5051029" y="703417"/>
              <a:ext cx="3988130" cy="5381316"/>
              <a:chOff x="665018" y="795646"/>
              <a:chExt cx="3988130" cy="5381316"/>
            </a:xfrm>
          </p:grpSpPr>
          <p:grpSp>
            <p:nvGrpSpPr>
              <p:cNvPr id="223" name="Group 222"/>
              <p:cNvGrpSpPr/>
              <p:nvPr/>
            </p:nvGrpSpPr>
            <p:grpSpPr>
              <a:xfrm>
                <a:off x="665018" y="795646"/>
                <a:ext cx="3988130" cy="5381316"/>
                <a:chOff x="665018" y="795646"/>
                <a:chExt cx="3988130" cy="5381316"/>
              </a:xfrm>
            </p:grpSpPr>
            <p:sp>
              <p:nvSpPr>
                <p:cNvPr id="228" name="Rectangle 227"/>
                <p:cNvSpPr/>
                <p:nvPr/>
              </p:nvSpPr>
              <p:spPr>
                <a:xfrm>
                  <a:off x="665018" y="795647"/>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Initiator</a:t>
                  </a:r>
                </a:p>
              </p:txBody>
            </p:sp>
            <p:sp>
              <p:nvSpPr>
                <p:cNvPr id="229" name="Rectangle 228"/>
                <p:cNvSpPr/>
                <p:nvPr/>
              </p:nvSpPr>
              <p:spPr>
                <a:xfrm>
                  <a:off x="3073730" y="795646"/>
                  <a:ext cx="1579418" cy="3325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ngsana New" charset="0"/>
                      <a:ea typeface="Angsana New" charset="0"/>
                      <a:cs typeface="Angsana New" charset="0"/>
                    </a:rPr>
                    <a:t>Participant</a:t>
                  </a:r>
                </a:p>
              </p:txBody>
            </p:sp>
            <p:sp>
              <p:nvSpPr>
                <p:cNvPr id="230" name="Rectangle 229"/>
                <p:cNvSpPr/>
                <p:nvPr/>
              </p:nvSpPr>
              <p:spPr>
                <a:xfrm flipH="1">
                  <a:off x="3794166" y="1690688"/>
                  <a:ext cx="138545" cy="1183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ectangle 230"/>
                <p:cNvSpPr/>
                <p:nvPr/>
              </p:nvSpPr>
              <p:spPr>
                <a:xfrm flipH="1">
                  <a:off x="1385454" y="1282371"/>
                  <a:ext cx="122712" cy="408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p:cNvSpPr/>
                <p:nvPr/>
              </p:nvSpPr>
              <p:spPr>
                <a:xfrm flipH="1">
                  <a:off x="1395350" y="2320914"/>
                  <a:ext cx="112816" cy="196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3" name="Rectangle 232"/>
                <p:cNvSpPr/>
                <p:nvPr/>
              </p:nvSpPr>
              <p:spPr>
                <a:xfrm flipH="1">
                  <a:off x="1383474" y="3420835"/>
                  <a:ext cx="124691" cy="27561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p:cNvSpPr/>
                <p:nvPr/>
              </p:nvSpPr>
              <p:spPr>
                <a:xfrm flipH="1">
                  <a:off x="3785260" y="3924309"/>
                  <a:ext cx="122712" cy="3384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Rectangle 234"/>
                <p:cNvSpPr/>
                <p:nvPr/>
              </p:nvSpPr>
              <p:spPr>
                <a:xfrm flipH="1">
                  <a:off x="3794166" y="4652198"/>
                  <a:ext cx="113806" cy="857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4" name="Group 223"/>
              <p:cNvGrpSpPr/>
              <p:nvPr/>
            </p:nvGrpSpPr>
            <p:grpSpPr>
              <a:xfrm>
                <a:off x="1781790" y="2761053"/>
                <a:ext cx="1768932" cy="2861912"/>
                <a:chOff x="1781790" y="2761053"/>
                <a:chExt cx="1768932" cy="2861912"/>
              </a:xfrm>
            </p:grpSpPr>
            <p:sp>
              <p:nvSpPr>
                <p:cNvPr id="225" name="Diamond 224"/>
                <p:cNvSpPr/>
                <p:nvPr/>
              </p:nvSpPr>
              <p:spPr>
                <a:xfrm>
                  <a:off x="3230088" y="2761053"/>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Diamond 225"/>
                <p:cNvSpPr/>
                <p:nvPr/>
              </p:nvSpPr>
              <p:spPr>
                <a:xfrm>
                  <a:off x="1781790" y="4138550"/>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Diamond 226"/>
                <p:cNvSpPr/>
                <p:nvPr/>
              </p:nvSpPr>
              <p:spPr>
                <a:xfrm>
                  <a:off x="3336966" y="5397334"/>
                  <a:ext cx="213756" cy="22563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08" name="Group 207"/>
            <p:cNvGrpSpPr/>
            <p:nvPr/>
          </p:nvGrpSpPr>
          <p:grpSpPr>
            <a:xfrm>
              <a:off x="5888905" y="1264954"/>
              <a:ext cx="2658646" cy="4522298"/>
              <a:chOff x="5888905" y="1264954"/>
              <a:chExt cx="2658646" cy="4522298"/>
            </a:xfrm>
          </p:grpSpPr>
          <p:sp>
            <p:nvSpPr>
              <p:cNvPr id="209" name="TextBox 208"/>
              <p:cNvSpPr txBox="1"/>
              <p:nvPr/>
            </p:nvSpPr>
            <p:spPr>
              <a:xfrm>
                <a:off x="6801126" y="1264954"/>
                <a:ext cx="471043"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cfp</a:t>
                </a:r>
                <a:endParaRPr lang="en-US" dirty="0">
                  <a:solidFill>
                    <a:schemeClr val="bg1"/>
                  </a:solidFill>
                  <a:latin typeface="Angsana New" charset="0"/>
                  <a:ea typeface="Angsana New" charset="0"/>
                  <a:cs typeface="Angsana New" charset="0"/>
                </a:endParaRPr>
              </a:p>
            </p:txBody>
          </p:sp>
          <p:sp>
            <p:nvSpPr>
              <p:cNvPr id="210" name="TextBox 209"/>
              <p:cNvSpPr txBox="1"/>
              <p:nvPr/>
            </p:nvSpPr>
            <p:spPr>
              <a:xfrm>
                <a:off x="7915217" y="1280236"/>
                <a:ext cx="471043"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m</a:t>
                </a:r>
                <a:endParaRPr lang="en-US" dirty="0">
                  <a:solidFill>
                    <a:schemeClr val="bg1"/>
                  </a:solidFill>
                  <a:latin typeface="Angsana New" charset="0"/>
                  <a:ea typeface="Angsana New" charset="0"/>
                  <a:cs typeface="Angsana New" charset="0"/>
                </a:endParaRPr>
              </a:p>
            </p:txBody>
          </p:sp>
          <p:sp>
            <p:nvSpPr>
              <p:cNvPr id="211" name="TextBox 210"/>
              <p:cNvSpPr txBox="1"/>
              <p:nvPr/>
            </p:nvSpPr>
            <p:spPr>
              <a:xfrm>
                <a:off x="5899070" y="1965775"/>
                <a:ext cx="772446" cy="369332"/>
              </a:xfrm>
              <a:prstGeom prst="rect">
                <a:avLst/>
              </a:prstGeom>
              <a:noFill/>
            </p:spPr>
            <p:txBody>
              <a:bodyPr wrap="square" rtlCol="0">
                <a:spAutoFit/>
              </a:bodyPr>
              <a:lstStyle/>
              <a:p>
                <a:r>
                  <a:rPr lang="en-US" dirty="0" err="1">
                    <a:solidFill>
                      <a:schemeClr val="bg1"/>
                    </a:solidFill>
                    <a:latin typeface="Angsana New" charset="0"/>
                    <a:ea typeface="Angsana New" charset="0"/>
                    <a:cs typeface="Angsana New" charset="0"/>
                  </a:rPr>
                  <a:t>i</a:t>
                </a:r>
                <a:r>
                  <a:rPr lang="en-US" dirty="0">
                    <a:solidFill>
                      <a:schemeClr val="bg1"/>
                    </a:solidFill>
                    <a:latin typeface="Angsana New" charset="0"/>
                    <a:ea typeface="Angsana New" charset="0"/>
                    <a:cs typeface="Angsana New" charset="0"/>
                  </a:rPr>
                  <a:t>&lt;=n</a:t>
                </a:r>
              </a:p>
            </p:txBody>
          </p:sp>
          <p:sp>
            <p:nvSpPr>
              <p:cNvPr id="212" name="TextBox 211"/>
              <p:cNvSpPr txBox="1"/>
              <p:nvPr/>
            </p:nvSpPr>
            <p:spPr>
              <a:xfrm>
                <a:off x="6683886" y="1976304"/>
                <a:ext cx="6829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refuse</a:t>
                </a:r>
              </a:p>
            </p:txBody>
          </p:sp>
          <p:sp>
            <p:nvSpPr>
              <p:cNvPr id="213" name="TextBox 212"/>
              <p:cNvSpPr txBox="1"/>
              <p:nvPr/>
            </p:nvSpPr>
            <p:spPr>
              <a:xfrm>
                <a:off x="7738550" y="1888981"/>
                <a:ext cx="506215" cy="923330"/>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n deadline</a:t>
                </a:r>
              </a:p>
            </p:txBody>
          </p:sp>
          <p:sp>
            <p:nvSpPr>
              <p:cNvPr id="214" name="TextBox 213"/>
              <p:cNvSpPr txBox="1"/>
              <p:nvPr/>
            </p:nvSpPr>
            <p:spPr>
              <a:xfrm>
                <a:off x="6671516" y="2779871"/>
                <a:ext cx="804111"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propose</a:t>
                </a:r>
                <a:endParaRPr lang="en-US" dirty="0">
                  <a:solidFill>
                    <a:schemeClr val="bg1"/>
                  </a:solidFill>
                  <a:latin typeface="Angsana New" charset="0"/>
                  <a:ea typeface="Angsana New" charset="0"/>
                  <a:cs typeface="Angsana New" charset="0"/>
                </a:endParaRPr>
              </a:p>
            </p:txBody>
          </p:sp>
          <p:sp>
            <p:nvSpPr>
              <p:cNvPr id="215" name="TextBox 214"/>
              <p:cNvSpPr txBox="1"/>
              <p:nvPr/>
            </p:nvSpPr>
            <p:spPr>
              <a:xfrm>
                <a:off x="5888905" y="2763177"/>
                <a:ext cx="74071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j=n-</a:t>
                </a:r>
                <a:r>
                  <a:rPr lang="en-US" dirty="0" err="1">
                    <a:solidFill>
                      <a:schemeClr val="bg1"/>
                    </a:solidFill>
                    <a:latin typeface="Angsana New" charset="0"/>
                    <a:ea typeface="Angsana New" charset="0"/>
                    <a:cs typeface="Angsana New" charset="0"/>
                  </a:rPr>
                  <a:t>i</a:t>
                </a:r>
                <a:endParaRPr lang="en-US" dirty="0">
                  <a:solidFill>
                    <a:schemeClr val="bg1"/>
                  </a:solidFill>
                  <a:latin typeface="Angsana New" charset="0"/>
                  <a:ea typeface="Angsana New" charset="0"/>
                  <a:cs typeface="Angsana New" charset="0"/>
                </a:endParaRPr>
              </a:p>
            </p:txBody>
          </p:sp>
          <p:sp>
            <p:nvSpPr>
              <p:cNvPr id="216" name="TextBox 215"/>
              <p:cNvSpPr txBox="1"/>
              <p:nvPr/>
            </p:nvSpPr>
            <p:spPr>
              <a:xfrm>
                <a:off x="6540435" y="3260829"/>
                <a:ext cx="1162434"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reject-proposal</a:t>
                </a:r>
              </a:p>
            </p:txBody>
          </p:sp>
          <p:sp>
            <p:nvSpPr>
              <p:cNvPr id="217" name="TextBox 216"/>
              <p:cNvSpPr txBox="1"/>
              <p:nvPr/>
            </p:nvSpPr>
            <p:spPr>
              <a:xfrm>
                <a:off x="7738550" y="3296494"/>
                <a:ext cx="809001"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k&lt;=j</a:t>
                </a:r>
              </a:p>
            </p:txBody>
          </p:sp>
          <p:sp>
            <p:nvSpPr>
              <p:cNvPr id="218" name="TextBox 217"/>
              <p:cNvSpPr txBox="1"/>
              <p:nvPr/>
            </p:nvSpPr>
            <p:spPr>
              <a:xfrm>
                <a:off x="6535474" y="4087852"/>
                <a:ext cx="126928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accept-proposal</a:t>
                </a:r>
              </a:p>
            </p:txBody>
          </p:sp>
          <p:sp>
            <p:nvSpPr>
              <p:cNvPr id="219" name="TextBox 218"/>
              <p:cNvSpPr txBox="1"/>
              <p:nvPr/>
            </p:nvSpPr>
            <p:spPr>
              <a:xfrm>
                <a:off x="7762298" y="4101654"/>
                <a:ext cx="685745" cy="369332"/>
              </a:xfrm>
              <a:prstGeom prst="rect">
                <a:avLst/>
              </a:prstGeom>
              <a:noFill/>
            </p:spPr>
            <p:txBody>
              <a:bodyPr wrap="square" rtlCol="0">
                <a:spAutoFit/>
              </a:bodyPr>
              <a:lstStyle/>
              <a:p>
                <a:r>
                  <a:rPr lang="en-US">
                    <a:solidFill>
                      <a:schemeClr val="bg1"/>
                    </a:solidFill>
                    <a:latin typeface="Angsana New" charset="0"/>
                    <a:ea typeface="Angsana New" charset="0"/>
                    <a:cs typeface="Angsana New" charset="0"/>
                  </a:rPr>
                  <a:t>l=j-k</a:t>
                </a:r>
                <a:endParaRPr lang="en-US" dirty="0">
                  <a:solidFill>
                    <a:schemeClr val="bg1"/>
                  </a:solidFill>
                  <a:latin typeface="Angsana New" charset="0"/>
                  <a:ea typeface="Angsana New" charset="0"/>
                  <a:cs typeface="Angsana New" charset="0"/>
                </a:endParaRPr>
              </a:p>
            </p:txBody>
          </p:sp>
          <p:sp>
            <p:nvSpPr>
              <p:cNvPr id="220" name="TextBox 219"/>
              <p:cNvSpPr txBox="1"/>
              <p:nvPr/>
            </p:nvSpPr>
            <p:spPr>
              <a:xfrm>
                <a:off x="6953041" y="4785596"/>
                <a:ext cx="663058"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failure</a:t>
                </a:r>
              </a:p>
            </p:txBody>
          </p:sp>
          <p:sp>
            <p:nvSpPr>
              <p:cNvPr id="221" name="TextBox 220"/>
              <p:cNvSpPr txBox="1"/>
              <p:nvPr/>
            </p:nvSpPr>
            <p:spPr>
              <a:xfrm>
                <a:off x="6299122" y="5103868"/>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inform-done : inform</a:t>
                </a:r>
              </a:p>
            </p:txBody>
          </p:sp>
          <p:sp>
            <p:nvSpPr>
              <p:cNvPr id="222" name="TextBox 221"/>
              <p:cNvSpPr txBox="1"/>
              <p:nvPr/>
            </p:nvSpPr>
            <p:spPr>
              <a:xfrm>
                <a:off x="6279598" y="5417920"/>
                <a:ext cx="1774176" cy="369332"/>
              </a:xfrm>
              <a:prstGeom prst="rect">
                <a:avLst/>
              </a:prstGeom>
              <a:noFill/>
            </p:spPr>
            <p:txBody>
              <a:bodyPr wrap="square" rtlCol="0">
                <a:spAutoFit/>
              </a:bodyPr>
              <a:lstStyle/>
              <a:p>
                <a:r>
                  <a:rPr lang="en-US" dirty="0">
                    <a:solidFill>
                      <a:schemeClr val="bg1"/>
                    </a:solidFill>
                    <a:latin typeface="Angsana New" charset="0"/>
                    <a:ea typeface="Angsana New" charset="0"/>
                    <a:cs typeface="Angsana New" charset="0"/>
                  </a:rPr>
                  <a:t>inform-result : inform</a:t>
                </a:r>
              </a:p>
            </p:txBody>
          </p:sp>
        </p:grpSp>
      </p:grpSp>
      <p:cxnSp>
        <p:nvCxnSpPr>
          <p:cNvPr id="236" name="Straight Connector 235"/>
          <p:cNvCxnSpPr/>
          <p:nvPr/>
        </p:nvCxnSpPr>
        <p:spPr>
          <a:xfrm>
            <a:off x="1898435" y="5694816"/>
            <a:ext cx="1482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p:nvCxnSpPr>
        <p:spPr>
          <a:xfrm>
            <a:off x="2587764" y="5077915"/>
            <a:ext cx="50670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a:stCxn id="194" idx="3"/>
            <a:endCxn id="194" idx="3"/>
          </p:cNvCxnSpPr>
          <p:nvPr/>
        </p:nvCxnSpPr>
        <p:spPr>
          <a:xfrm>
            <a:off x="1280085" y="1557132"/>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39" name="Group 238"/>
          <p:cNvGrpSpPr/>
          <p:nvPr/>
        </p:nvGrpSpPr>
        <p:grpSpPr>
          <a:xfrm>
            <a:off x="831465" y="1326299"/>
            <a:ext cx="509975" cy="461665"/>
            <a:chOff x="831465" y="1326299"/>
            <a:chExt cx="509975" cy="461665"/>
          </a:xfrm>
        </p:grpSpPr>
        <p:sp>
          <p:nvSpPr>
            <p:cNvPr id="240" name="TextBox 239"/>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1</a:t>
              </a:r>
            </a:p>
          </p:txBody>
        </p:sp>
        <p:sp>
          <p:nvSpPr>
            <p:cNvPr id="241" name="Oval 240"/>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42" name="Straight Connector 241"/>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p:nvGrpSpPr>
        <p:grpSpPr>
          <a:xfrm>
            <a:off x="783252" y="3993822"/>
            <a:ext cx="509975" cy="461665"/>
            <a:chOff x="831465" y="1326299"/>
            <a:chExt cx="509975" cy="461665"/>
          </a:xfrm>
        </p:grpSpPr>
        <p:sp>
          <p:nvSpPr>
            <p:cNvPr id="244" name="TextBox 243"/>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3</a:t>
              </a:r>
            </a:p>
          </p:txBody>
        </p:sp>
        <p:sp>
          <p:nvSpPr>
            <p:cNvPr id="245" name="Oval 244"/>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46" name="Straight Connector 245"/>
            <p:cNvCxnSpPr/>
            <p:nvPr/>
          </p:nvCxnSpPr>
          <p:spPr>
            <a:xfrm>
              <a:off x="1187620" y="1568642"/>
              <a:ext cx="153820" cy="1401"/>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p:nvGrpSpPr>
        <p:grpSpPr>
          <a:xfrm>
            <a:off x="4016992" y="2594410"/>
            <a:ext cx="596001" cy="461665"/>
            <a:chOff x="684084" y="1326299"/>
            <a:chExt cx="596001" cy="461665"/>
          </a:xfrm>
        </p:grpSpPr>
        <p:sp>
          <p:nvSpPr>
            <p:cNvPr id="248" name="TextBox 247"/>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2</a:t>
              </a:r>
            </a:p>
          </p:txBody>
        </p:sp>
        <p:sp>
          <p:nvSpPr>
            <p:cNvPr id="249" name="Oval 248"/>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50" name="Straight Connector 249"/>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p:nvGrpSpPr>
        <p:grpSpPr>
          <a:xfrm>
            <a:off x="4041736" y="5221120"/>
            <a:ext cx="596001" cy="461665"/>
            <a:chOff x="684084" y="1326299"/>
            <a:chExt cx="596001" cy="461665"/>
          </a:xfrm>
        </p:grpSpPr>
        <p:sp>
          <p:nvSpPr>
            <p:cNvPr id="252" name="TextBox 251"/>
            <p:cNvSpPr txBox="1"/>
            <p:nvPr/>
          </p:nvSpPr>
          <p:spPr>
            <a:xfrm>
              <a:off x="857750" y="1326299"/>
              <a:ext cx="422335" cy="461665"/>
            </a:xfrm>
            <a:prstGeom prst="rect">
              <a:avLst/>
            </a:prstGeom>
            <a:noFill/>
          </p:spPr>
          <p:txBody>
            <a:bodyPr wrap="square" rtlCol="0">
              <a:spAutoFit/>
            </a:bodyPr>
            <a:lstStyle/>
            <a:p>
              <a:r>
                <a:rPr lang="en-US" sz="2400" dirty="0">
                  <a:solidFill>
                    <a:schemeClr val="accent4"/>
                  </a:solidFill>
                  <a:latin typeface="Angsana New" charset="0"/>
                  <a:ea typeface="Angsana New" charset="0"/>
                  <a:cs typeface="Angsana New" charset="0"/>
                </a:rPr>
                <a:t>4</a:t>
              </a:r>
            </a:p>
          </p:txBody>
        </p:sp>
        <p:sp>
          <p:nvSpPr>
            <p:cNvPr id="253" name="Oval 252"/>
            <p:cNvSpPr/>
            <p:nvPr/>
          </p:nvSpPr>
          <p:spPr>
            <a:xfrm>
              <a:off x="831465" y="1381120"/>
              <a:ext cx="350729" cy="37784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ngsana New" charset="0"/>
                <a:ea typeface="Angsana New" charset="0"/>
                <a:cs typeface="Angsana New" charset="0"/>
              </a:endParaRPr>
            </a:p>
          </p:txBody>
        </p:sp>
        <p:cxnSp>
          <p:nvCxnSpPr>
            <p:cNvPr id="254" name="Straight Connector 253"/>
            <p:cNvCxnSpPr/>
            <p:nvPr/>
          </p:nvCxnSpPr>
          <p:spPr>
            <a:xfrm flipH="1">
              <a:off x="684084" y="1570043"/>
              <a:ext cx="147381"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6082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Agents Architecture and Utilized Strategies</a:t>
            </a:r>
            <a:endParaRPr lang="en-US" dirty="0"/>
          </a:p>
        </p:txBody>
      </p:sp>
      <p:sp>
        <p:nvSpPr>
          <p:cNvPr id="4" name="Content Placeholder 2"/>
          <p:cNvSpPr txBox="1">
            <a:spLocks/>
          </p:cNvSpPr>
          <p:nvPr/>
        </p:nvSpPr>
        <p:spPr>
          <a:xfrm>
            <a:off x="445730" y="1506380"/>
            <a:ext cx="11428944" cy="1627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 typeface="Arial"/>
              <a:buNone/>
            </a:pPr>
            <a:endParaRPr lang="en-GB" dirty="0">
              <a:solidFill>
                <a:schemeClr val="bg1">
                  <a:lumMod val="95000"/>
                </a:schemeClr>
              </a:solidFill>
              <a:latin typeface="Angsana New" charset="0"/>
              <a:ea typeface="Angsana New" charset="0"/>
              <a:cs typeface="Angsana New" charset="0"/>
            </a:endParaRPr>
          </a:p>
        </p:txBody>
      </p:sp>
      <p:sp>
        <p:nvSpPr>
          <p:cNvPr id="5" name="Rounded Rectangle 4"/>
          <p:cNvSpPr/>
          <p:nvPr/>
        </p:nvSpPr>
        <p:spPr>
          <a:xfrm>
            <a:off x="3513930" y="3613322"/>
            <a:ext cx="1816341" cy="10990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latin typeface="Angsana New" charset="0"/>
                <a:ea typeface="Angsana New" charset="0"/>
                <a:cs typeface="Angsana New" charset="0"/>
              </a:rPr>
              <a:t>CarAgent.java</a:t>
            </a:r>
            <a:endParaRPr lang="en-US" sz="2800" dirty="0">
              <a:latin typeface="Angsana New" charset="0"/>
              <a:ea typeface="Angsana New" charset="0"/>
              <a:cs typeface="Angsana New" charset="0"/>
            </a:endParaRPr>
          </a:p>
        </p:txBody>
      </p:sp>
      <p:grpSp>
        <p:nvGrpSpPr>
          <p:cNvPr id="42" name="Group 41"/>
          <p:cNvGrpSpPr/>
          <p:nvPr/>
        </p:nvGrpSpPr>
        <p:grpSpPr>
          <a:xfrm>
            <a:off x="6063298" y="2871731"/>
            <a:ext cx="3476988" cy="3063448"/>
            <a:chOff x="7902487" y="1730306"/>
            <a:chExt cx="3546302" cy="3430217"/>
          </a:xfrm>
        </p:grpSpPr>
        <p:sp>
          <p:nvSpPr>
            <p:cNvPr id="11" name="Rounded Rectangle 10"/>
            <p:cNvSpPr/>
            <p:nvPr/>
          </p:nvSpPr>
          <p:spPr>
            <a:xfrm>
              <a:off x="7902488" y="1730306"/>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800" dirty="0" err="1">
                  <a:latin typeface="Angsana New" charset="0"/>
                  <a:ea typeface="Angsana New" charset="0"/>
                  <a:cs typeface="Angsana New" charset="0"/>
                </a:rPr>
                <a:t>StrictCarEvaluator.java</a:t>
              </a:r>
              <a:endParaRPr lang="en-US" sz="2800" dirty="0">
                <a:latin typeface="Angsana New" charset="0"/>
                <a:ea typeface="Angsana New" charset="0"/>
                <a:cs typeface="Angsana New" charset="0"/>
              </a:endParaRPr>
            </a:p>
          </p:txBody>
        </p:sp>
        <p:sp>
          <p:nvSpPr>
            <p:cNvPr id="13" name="Rounded Rectangle 12"/>
            <p:cNvSpPr/>
            <p:nvPr/>
          </p:nvSpPr>
          <p:spPr>
            <a:xfrm>
              <a:off x="7902488" y="2603263"/>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800" dirty="0" err="1">
                  <a:latin typeface="Angsana New" charset="0"/>
                  <a:ea typeface="Angsana New" charset="0"/>
                  <a:cs typeface="Angsana New" charset="0"/>
                </a:rPr>
                <a:t>LowerCostCarEvaluator.java</a:t>
              </a:r>
              <a:endParaRPr lang="en-US" sz="2800" dirty="0">
                <a:latin typeface="Angsana New" charset="0"/>
                <a:ea typeface="Angsana New" charset="0"/>
                <a:cs typeface="Angsana New" charset="0"/>
              </a:endParaRPr>
            </a:p>
          </p:txBody>
        </p:sp>
        <p:sp>
          <p:nvSpPr>
            <p:cNvPr id="14" name="Rounded Rectangle 13"/>
            <p:cNvSpPr/>
            <p:nvPr/>
          </p:nvSpPr>
          <p:spPr>
            <a:xfrm>
              <a:off x="7902487" y="3474768"/>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latin typeface="Angsana New" charset="0"/>
                  <a:ea typeface="Angsana New" charset="0"/>
                  <a:cs typeface="Angsana New" charset="0"/>
                </a:rPr>
                <a:t>LowerDistanceCarEvaluator.java</a:t>
              </a:r>
              <a:endParaRPr lang="en-US" sz="2800" dirty="0">
                <a:latin typeface="Angsana New" charset="0"/>
                <a:ea typeface="Angsana New" charset="0"/>
                <a:cs typeface="Angsana New" charset="0"/>
              </a:endParaRPr>
            </a:p>
          </p:txBody>
        </p:sp>
        <p:sp>
          <p:nvSpPr>
            <p:cNvPr id="15" name="Rounded Rectangle 14"/>
            <p:cNvSpPr/>
            <p:nvPr/>
          </p:nvSpPr>
          <p:spPr>
            <a:xfrm>
              <a:off x="7902487" y="4377506"/>
              <a:ext cx="3546301" cy="783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800" dirty="0" err="1">
                  <a:latin typeface="Angsana New" charset="0"/>
                  <a:ea typeface="Angsana New" charset="0"/>
                  <a:cs typeface="Angsana New" charset="0"/>
                </a:rPr>
                <a:t>FlexibleCarEvaluator.java</a:t>
              </a:r>
              <a:endParaRPr lang="en-US" sz="2800" dirty="0">
                <a:latin typeface="Angsana New" charset="0"/>
                <a:ea typeface="Angsana New" charset="0"/>
                <a:cs typeface="Angsana New" charset="0"/>
              </a:endParaRPr>
            </a:p>
          </p:txBody>
        </p:sp>
      </p:grpSp>
      <p:grpSp>
        <p:nvGrpSpPr>
          <p:cNvPr id="16" name="Group 15"/>
          <p:cNvGrpSpPr/>
          <p:nvPr/>
        </p:nvGrpSpPr>
        <p:grpSpPr>
          <a:xfrm>
            <a:off x="5373327" y="3168566"/>
            <a:ext cx="679410" cy="2364154"/>
            <a:chOff x="-13335133" y="2550683"/>
            <a:chExt cx="6747797" cy="2364155"/>
          </a:xfrm>
        </p:grpSpPr>
        <p:cxnSp>
          <p:nvCxnSpPr>
            <p:cNvPr id="17" name="Elbow Connector 16"/>
            <p:cNvCxnSpPr>
              <a:endCxn id="11" idx="1"/>
            </p:cNvCxnSpPr>
            <p:nvPr/>
          </p:nvCxnSpPr>
          <p:spPr>
            <a:xfrm flipV="1">
              <a:off x="-13335133" y="2550683"/>
              <a:ext cx="6554972" cy="976794"/>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flipV="1">
              <a:off x="-13142286" y="3246935"/>
              <a:ext cx="6554950" cy="273232"/>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endCxn id="14" idx="1"/>
            </p:cNvCxnSpPr>
            <p:nvPr/>
          </p:nvCxnSpPr>
          <p:spPr>
            <a:xfrm>
              <a:off x="-13335133" y="3527476"/>
              <a:ext cx="6554965" cy="581147"/>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endCxn id="15" idx="1"/>
            </p:cNvCxnSpPr>
            <p:nvPr/>
          </p:nvCxnSpPr>
          <p:spPr>
            <a:xfrm>
              <a:off x="-13335133" y="3527475"/>
              <a:ext cx="6554965" cy="1387363"/>
            </a:xfrm>
            <a:prstGeom prst="bentConnector3">
              <a:avLst>
                <a:gd name="adj1" fmla="val 50000"/>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pSp>
      <p:sp>
        <p:nvSpPr>
          <p:cNvPr id="41" name="Rounded Rectangle 40"/>
          <p:cNvSpPr/>
          <p:nvPr/>
        </p:nvSpPr>
        <p:spPr>
          <a:xfrm>
            <a:off x="2849230" y="5135163"/>
            <a:ext cx="2502569" cy="10990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latin typeface="Angsana New" charset="0"/>
                <a:ea typeface="Angsana New" charset="0"/>
                <a:cs typeface="Angsana New" charset="0"/>
              </a:rPr>
              <a:t>ParkingLotAgent.java</a:t>
            </a:r>
            <a:endParaRPr lang="en-US" sz="2800" dirty="0">
              <a:latin typeface="Angsana New" charset="0"/>
              <a:ea typeface="Angsana New" charset="0"/>
              <a:cs typeface="Angsana New" charset="0"/>
            </a:endParaRPr>
          </a:p>
        </p:txBody>
      </p:sp>
      <p:sp>
        <p:nvSpPr>
          <p:cNvPr id="50" name="Content Placeholder 2"/>
          <p:cNvSpPr txBox="1">
            <a:spLocks/>
          </p:cNvSpPr>
          <p:nvPr/>
        </p:nvSpPr>
        <p:spPr>
          <a:xfrm>
            <a:off x="838201" y="2794475"/>
            <a:ext cx="2632673" cy="36410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a:solidFill>
                  <a:schemeClr val="bg1">
                    <a:lumMod val="95000"/>
                  </a:schemeClr>
                </a:solidFill>
                <a:latin typeface="Angsana New" charset="0"/>
                <a:ea typeface="Angsana New" charset="0"/>
                <a:cs typeface="Angsana New" charset="0"/>
              </a:rPr>
              <a:t>Agents are deliberative, since they consider options within certain boundaries.</a:t>
            </a:r>
          </a:p>
        </p:txBody>
      </p:sp>
      <p:sp>
        <p:nvSpPr>
          <p:cNvPr id="51" name="Content Placeholder 2"/>
          <p:cNvSpPr>
            <a:spLocks noGrp="1"/>
          </p:cNvSpPr>
          <p:nvPr>
            <p:ph idx="1"/>
          </p:nvPr>
        </p:nvSpPr>
        <p:spPr>
          <a:xfrm>
            <a:off x="838200" y="1506379"/>
            <a:ext cx="10515600" cy="4670584"/>
          </a:xfrm>
        </p:spPr>
        <p:txBody>
          <a:bodyPr>
            <a:normAutofit/>
          </a:bodyPr>
          <a:lstStyle/>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There is 1 class per agent and 1 class per behaviour.</a:t>
            </a:r>
          </a:p>
          <a:p>
            <a:pPr marL="0" indent="0">
              <a:lnSpc>
                <a:spcPct val="100000"/>
              </a:lnSpc>
              <a:spcBef>
                <a:spcPts val="0"/>
              </a:spcBef>
              <a:buNone/>
            </a:pPr>
            <a:r>
              <a:rPr lang="en-GB" dirty="0">
                <a:solidFill>
                  <a:schemeClr val="bg1">
                    <a:lumMod val="95000"/>
                  </a:schemeClr>
                </a:solidFill>
                <a:latin typeface="Angsana New" charset="0"/>
                <a:ea typeface="Angsana New" charset="0"/>
                <a:cs typeface="Angsana New" charset="0"/>
              </a:rPr>
              <a:t>There are 2 types of agents </a:t>
            </a:r>
            <a:r>
              <a:rPr lang="en-GB" dirty="0">
                <a:solidFill>
                  <a:schemeClr val="accent4">
                    <a:lumMod val="20000"/>
                    <a:lumOff val="80000"/>
                  </a:schemeClr>
                </a:solidFill>
                <a:latin typeface="Angsana New" charset="0"/>
                <a:ea typeface="Angsana New" charset="0"/>
                <a:cs typeface="Angsana New" charset="0"/>
              </a:rPr>
              <a:t>Cars</a:t>
            </a:r>
            <a:r>
              <a:rPr lang="en-GB" dirty="0">
                <a:solidFill>
                  <a:schemeClr val="bg1">
                    <a:lumMod val="95000"/>
                  </a:schemeClr>
                </a:solidFill>
                <a:latin typeface="Angsana New" charset="0"/>
                <a:ea typeface="Angsana New" charset="0"/>
                <a:cs typeface="Angsana New" charset="0"/>
              </a:rPr>
              <a:t> and </a:t>
            </a:r>
            <a:r>
              <a:rPr lang="en-GB" dirty="0">
                <a:solidFill>
                  <a:schemeClr val="accent4">
                    <a:lumMod val="20000"/>
                    <a:lumOff val="80000"/>
                  </a:schemeClr>
                </a:solidFill>
                <a:latin typeface="Angsana New" charset="0"/>
                <a:ea typeface="Angsana New" charset="0"/>
                <a:cs typeface="Angsana New" charset="0"/>
              </a:rPr>
              <a:t>Parking</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Lots</a:t>
            </a:r>
            <a:r>
              <a:rPr lang="en-GB" dirty="0">
                <a:solidFill>
                  <a:schemeClr val="bg1">
                    <a:lumMod val="95000"/>
                  </a:schemeClr>
                </a:solidFill>
                <a:latin typeface="Angsana New" charset="0"/>
                <a:ea typeface="Angsana New" charset="0"/>
                <a:cs typeface="Angsana New" charset="0"/>
              </a:rPr>
              <a:t> and a </a:t>
            </a: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may have 4 different types of behaviour: </a:t>
            </a:r>
            <a:r>
              <a:rPr lang="en-GB" dirty="0">
                <a:solidFill>
                  <a:schemeClr val="accent4">
                    <a:lumMod val="20000"/>
                    <a:lumOff val="80000"/>
                  </a:schemeClr>
                </a:solidFill>
                <a:latin typeface="Angsana New" charset="0"/>
                <a:ea typeface="Angsana New" charset="0"/>
                <a:cs typeface="Angsana New" charset="0"/>
              </a:rPr>
              <a:t>Strict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Lower</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Cost</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Lower</a:t>
            </a:r>
            <a:r>
              <a:rPr lang="en-GB" dirty="0">
                <a:solidFill>
                  <a:schemeClr val="bg1">
                    <a:lumMod val="95000"/>
                  </a:schemeClr>
                </a:solidFill>
                <a:latin typeface="Angsana New" charset="0"/>
                <a:ea typeface="Angsana New" charset="0"/>
                <a:cs typeface="Angsana New" charset="0"/>
              </a:rPr>
              <a:t> </a:t>
            </a:r>
            <a:r>
              <a:rPr lang="en-GB" dirty="0">
                <a:solidFill>
                  <a:schemeClr val="accent4">
                    <a:lumMod val="20000"/>
                    <a:lumOff val="80000"/>
                  </a:schemeClr>
                </a:solidFill>
                <a:latin typeface="Angsana New" charset="0"/>
                <a:ea typeface="Angsana New" charset="0"/>
                <a:cs typeface="Angsana New" charset="0"/>
              </a:rPr>
              <a:t>Distance</a:t>
            </a:r>
            <a:r>
              <a:rPr lang="en-GB" dirty="0">
                <a:solidFill>
                  <a:schemeClr val="bg1">
                    <a:lumMod val="95000"/>
                  </a:schemeClr>
                </a:solidFill>
                <a:latin typeface="Angsana New" charset="0"/>
                <a:ea typeface="Angsana New" charset="0"/>
                <a:cs typeface="Angsana New" charset="0"/>
              </a:rPr>
              <a:t> and </a:t>
            </a:r>
            <a:r>
              <a:rPr lang="en-GB" dirty="0">
                <a:solidFill>
                  <a:schemeClr val="accent4">
                    <a:lumMod val="20000"/>
                    <a:lumOff val="80000"/>
                  </a:schemeClr>
                </a:solidFill>
                <a:latin typeface="Angsana New" charset="0"/>
                <a:ea typeface="Angsana New" charset="0"/>
                <a:cs typeface="Angsana New" charset="0"/>
              </a:rPr>
              <a:t>Flexible</a:t>
            </a:r>
            <a:r>
              <a:rPr lang="en-GB" dirty="0">
                <a:solidFill>
                  <a:schemeClr val="bg1">
                    <a:lumMod val="95000"/>
                  </a:schemeClr>
                </a:solidFill>
                <a:latin typeface="Angsana New" charset="0"/>
                <a:ea typeface="Angsana New" charset="0"/>
                <a:cs typeface="Angsana New" charset="0"/>
              </a:rPr>
              <a:t>.</a:t>
            </a:r>
          </a:p>
        </p:txBody>
      </p:sp>
      <p:sp>
        <p:nvSpPr>
          <p:cNvPr id="22" name="Content Placeholder 2"/>
          <p:cNvSpPr txBox="1">
            <a:spLocks/>
          </p:cNvSpPr>
          <p:nvPr/>
        </p:nvSpPr>
        <p:spPr>
          <a:xfrm>
            <a:off x="9642468" y="2581343"/>
            <a:ext cx="1760474" cy="989682"/>
          </a:xfrm>
          <a:prstGeom prst="rect">
            <a:avLst/>
          </a:prstGeom>
          <a:solidFill>
            <a:srgbClr val="C00000"/>
          </a:solidFill>
          <a:ln>
            <a:solidFill>
              <a:srgbClr val="980001"/>
            </a:solid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sz="2200" dirty="0">
                <a:solidFill>
                  <a:schemeClr val="bg1"/>
                </a:solidFill>
                <a:latin typeface="Angsana New" charset="0"/>
                <a:ea typeface="Angsana New" charset="0"/>
                <a:cs typeface="Angsana New" charset="0"/>
              </a:rPr>
              <a:t>best offer regarding cost and distance within certain limits</a:t>
            </a:r>
          </a:p>
        </p:txBody>
      </p:sp>
      <p:sp>
        <p:nvSpPr>
          <p:cNvPr id="26" name="Content Placeholder 2"/>
          <p:cNvSpPr txBox="1">
            <a:spLocks/>
          </p:cNvSpPr>
          <p:nvPr/>
        </p:nvSpPr>
        <p:spPr>
          <a:xfrm>
            <a:off x="9642468" y="3687170"/>
            <a:ext cx="1760474" cy="635580"/>
          </a:xfrm>
          <a:prstGeom prst="rect">
            <a:avLst/>
          </a:prstGeom>
          <a:solidFill>
            <a:srgbClr val="C00000"/>
          </a:solidFill>
          <a:ln>
            <a:solidFill>
              <a:srgbClr val="980001"/>
            </a:solidFill>
          </a:ln>
        </p:spPr>
        <p:txBody>
          <a:bodyPr vert="horz" lIns="91440" tIns="45720" rIns="91440" bIns="45720" rtlCol="0" anchor="ctr">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a:solidFill>
                  <a:schemeClr val="bg1"/>
                </a:solidFill>
                <a:latin typeface="Angsana New" charset="0"/>
                <a:ea typeface="Angsana New" charset="0"/>
                <a:cs typeface="Angsana New" charset="0"/>
              </a:rPr>
              <a:t>best offer regarding cost</a:t>
            </a:r>
          </a:p>
        </p:txBody>
      </p:sp>
      <p:sp>
        <p:nvSpPr>
          <p:cNvPr id="27" name="Content Placeholder 2"/>
          <p:cNvSpPr txBox="1">
            <a:spLocks/>
          </p:cNvSpPr>
          <p:nvPr/>
        </p:nvSpPr>
        <p:spPr>
          <a:xfrm>
            <a:off x="9642468" y="4430286"/>
            <a:ext cx="1760474" cy="698678"/>
          </a:xfrm>
          <a:prstGeom prst="rect">
            <a:avLst/>
          </a:prstGeom>
          <a:solidFill>
            <a:srgbClr val="C00000"/>
          </a:solidFill>
          <a:ln>
            <a:solidFill>
              <a:srgbClr val="980001"/>
            </a:solid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sz="2200" dirty="0">
                <a:solidFill>
                  <a:schemeClr val="bg1"/>
                </a:solidFill>
                <a:latin typeface="Angsana New" charset="0"/>
                <a:ea typeface="Angsana New" charset="0"/>
                <a:cs typeface="Angsana New" charset="0"/>
              </a:rPr>
              <a:t>best offer regarding distance</a:t>
            </a:r>
          </a:p>
        </p:txBody>
      </p:sp>
      <p:sp>
        <p:nvSpPr>
          <p:cNvPr id="28" name="Content Placeholder 2"/>
          <p:cNvSpPr txBox="1">
            <a:spLocks/>
          </p:cNvSpPr>
          <p:nvPr/>
        </p:nvSpPr>
        <p:spPr>
          <a:xfrm>
            <a:off x="9642467" y="5237756"/>
            <a:ext cx="1735315" cy="1377533"/>
          </a:xfrm>
          <a:prstGeom prst="rect">
            <a:avLst/>
          </a:prstGeom>
          <a:solidFill>
            <a:srgbClr val="C00000"/>
          </a:solidFill>
          <a:ln>
            <a:solidFill>
              <a:srgbClr val="980001"/>
            </a:solidFill>
          </a:ln>
        </p:spPr>
        <p:txBody>
          <a:bodyPr vert="horz" lIns="91440" tIns="45720" rIns="91440" bIns="45720" rtlCol="0" anchor="ctr">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a:solidFill>
                  <a:schemeClr val="bg1"/>
                </a:solidFill>
                <a:latin typeface="Angsana New" charset="0"/>
                <a:ea typeface="Angsana New" charset="0"/>
                <a:cs typeface="Angsana New" charset="0"/>
              </a:rPr>
              <a:t>best offer regarding cost and distance but allows going over the limits by a certain percentage value </a:t>
            </a:r>
          </a:p>
        </p:txBody>
      </p:sp>
    </p:spTree>
    <p:extLst>
      <p:ext uri="{BB962C8B-B14F-4D97-AF65-F5344CB8AC3E}">
        <p14:creationId xmlns:p14="http://schemas.microsoft.com/office/powerpoint/2010/main" val="1331250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en-US" b="1" dirty="0">
                <a:solidFill>
                  <a:schemeClr val="accent4"/>
                </a:solidFill>
                <a:latin typeface="Angsana New" charset="0"/>
                <a:ea typeface="Angsana New" charset="0"/>
                <a:cs typeface="Angsana New" charset="0"/>
              </a:rPr>
              <a:t>Other Mechanisms</a:t>
            </a:r>
            <a:endParaRPr lang="en-US" dirty="0"/>
          </a:p>
        </p:txBody>
      </p:sp>
      <p:graphicFrame>
        <p:nvGraphicFramePr>
          <p:cNvPr id="10" name="Table 9"/>
          <p:cNvGraphicFramePr>
            <a:graphicFrameLocks noGrp="1"/>
          </p:cNvGraphicFramePr>
          <p:nvPr/>
        </p:nvGraphicFramePr>
        <p:xfrm>
          <a:off x="5683250" y="3537744"/>
          <a:ext cx="825500" cy="203200"/>
        </p:xfrm>
        <a:graphic>
          <a:graphicData uri="http://schemas.openxmlformats.org/drawingml/2006/table">
            <a:tbl>
              <a:tblPr/>
              <a:tblGrid>
                <a:gridCol w="825500">
                  <a:extLst>
                    <a:ext uri="{9D8B030D-6E8A-4147-A177-3AD203B41FA5}">
                      <a16:colId xmlns:a16="http://schemas.microsoft.com/office/drawing/2014/main" val="20000"/>
                    </a:ext>
                  </a:extLst>
                </a:gridCol>
              </a:tblGrid>
              <a:tr h="203200">
                <a:tc>
                  <a:txBody>
                    <a:bodyPr/>
                    <a:lstStyle/>
                    <a:p>
                      <a:pPr algn="l" fontAlgn="b"/>
                      <a:endParaRPr lang="cs-CZ" sz="1200" b="0" i="0" u="none" strike="noStrike" dirty="0">
                        <a:solidFill>
                          <a:srgbClr val="000000"/>
                        </a:solidFill>
                        <a:effectLst/>
                        <a:latin typeface="Calibri" charset="0"/>
                      </a:endParaRPr>
                    </a:p>
                  </a:txBody>
                  <a:tcPr marL="12700" marR="12700" marT="12700" marB="0" anchor="b">
                    <a:lnL>
                      <a:noFill/>
                    </a:lnL>
                    <a:lnR>
                      <a:noFill/>
                    </a:lnR>
                    <a:lnT>
                      <a:noFill/>
                    </a:lnT>
                    <a:lnB>
                      <a:noFill/>
                    </a:lnB>
                  </a:tcPr>
                </a:tc>
                <a:extLst>
                  <a:ext uri="{0D108BD9-81ED-4DB2-BD59-A6C34878D82A}">
                    <a16:rowId xmlns:a16="http://schemas.microsoft.com/office/drawing/2014/main" val="10000"/>
                  </a:ext>
                </a:extLst>
              </a:tr>
            </a:tbl>
          </a:graphicData>
        </a:graphic>
      </p:graphicFrame>
      <p:graphicFrame>
        <p:nvGraphicFramePr>
          <p:cNvPr id="11" name="Table 10"/>
          <p:cNvGraphicFramePr>
            <a:graphicFrameLocks noGrp="1"/>
          </p:cNvGraphicFramePr>
          <p:nvPr/>
        </p:nvGraphicFramePr>
        <p:xfrm>
          <a:off x="5270500" y="3710464"/>
          <a:ext cx="1651000" cy="574040"/>
        </p:xfrm>
        <a:graphic>
          <a:graphicData uri="http://schemas.openxmlformats.org/drawingml/2006/table">
            <a:tbl>
              <a:tblPr/>
              <a:tblGrid>
                <a:gridCol w="1651000">
                  <a:extLst>
                    <a:ext uri="{9D8B030D-6E8A-4147-A177-3AD203B41FA5}">
                      <a16:colId xmlns:a16="http://schemas.microsoft.com/office/drawing/2014/main" val="20000"/>
                    </a:ext>
                  </a:extLst>
                </a:gridCol>
              </a:tblGrid>
              <a:tr h="203200">
                <a:tc>
                  <a:txBody>
                    <a:bodyPr/>
                    <a:lstStyle/>
                    <a:p>
                      <a:endParaRPr lang="en-US"/>
                    </a:p>
                  </a:txBody>
                  <a:tcPr marL="12700" marR="12700" marT="12700" marB="0" anchor="b">
                    <a:lnL>
                      <a:noFill/>
                    </a:lnL>
                    <a:lnR>
                      <a:noFill/>
                    </a:lnR>
                    <a:lnT>
                      <a:noFill/>
                    </a:lnT>
                    <a:lnB>
                      <a:noFill/>
                    </a:lnB>
                  </a:tcPr>
                </a:tc>
                <a:extLst>
                  <a:ext uri="{0D108BD9-81ED-4DB2-BD59-A6C34878D82A}">
                    <a16:rowId xmlns:a16="http://schemas.microsoft.com/office/drawing/2014/main" val="10000"/>
                  </a:ext>
                </a:extLst>
              </a:tr>
              <a:tr h="203200">
                <a:tc>
                  <a:txBody>
                    <a:bodyPr/>
                    <a:lstStyle/>
                    <a:p>
                      <a:endParaRPr lang="en-US" dirty="0"/>
                    </a:p>
                  </a:txBody>
                  <a:tcPr marL="12700" marR="12700" marT="12700" marB="0" anchor="b">
                    <a:lnL>
                      <a:noFill/>
                    </a:lnL>
                    <a:lnR>
                      <a:noFill/>
                    </a:lnR>
                    <a:lnT>
                      <a:noFill/>
                    </a:lnT>
                    <a:lnB>
                      <a:noFill/>
                    </a:lnB>
                  </a:tcPr>
                </a:tc>
                <a:extLst>
                  <a:ext uri="{0D108BD9-81ED-4DB2-BD59-A6C34878D82A}">
                    <a16:rowId xmlns:a16="http://schemas.microsoft.com/office/drawing/2014/main" val="10001"/>
                  </a:ext>
                </a:extLst>
              </a:tr>
            </a:tbl>
          </a:graphicData>
        </a:graphic>
      </p:graphicFrame>
      <p:graphicFrame>
        <p:nvGraphicFramePr>
          <p:cNvPr id="12" name="Table 11"/>
          <p:cNvGraphicFramePr>
            <a:graphicFrameLocks noGrp="1"/>
          </p:cNvGraphicFramePr>
          <p:nvPr/>
        </p:nvGraphicFramePr>
        <p:xfrm>
          <a:off x="5683250" y="3622834"/>
          <a:ext cx="825500" cy="574040"/>
        </p:xfrm>
        <a:graphic>
          <a:graphicData uri="http://schemas.openxmlformats.org/drawingml/2006/table">
            <a:tbl>
              <a:tblPr/>
              <a:tblGrid>
                <a:gridCol w="825500">
                  <a:extLst>
                    <a:ext uri="{9D8B030D-6E8A-4147-A177-3AD203B41FA5}">
                      <a16:colId xmlns:a16="http://schemas.microsoft.com/office/drawing/2014/main" val="20000"/>
                    </a:ext>
                  </a:extLst>
                </a:gridCol>
              </a:tblGrid>
              <a:tr h="203200">
                <a:tc>
                  <a:txBody>
                    <a:bodyPr/>
                    <a:lstStyle/>
                    <a:p>
                      <a:endParaRPr lang="en-US"/>
                    </a:p>
                  </a:txBody>
                  <a:tcPr marL="12700" marR="12700" marT="12700" marB="0" anchor="b">
                    <a:lnL>
                      <a:noFill/>
                    </a:lnL>
                    <a:lnR>
                      <a:noFill/>
                    </a:lnR>
                    <a:lnT>
                      <a:noFill/>
                    </a:lnT>
                    <a:lnB>
                      <a:noFill/>
                    </a:lnB>
                  </a:tcPr>
                </a:tc>
                <a:extLst>
                  <a:ext uri="{0D108BD9-81ED-4DB2-BD59-A6C34878D82A}">
                    <a16:rowId xmlns:a16="http://schemas.microsoft.com/office/drawing/2014/main" val="10000"/>
                  </a:ext>
                </a:extLst>
              </a:tr>
              <a:tr h="203200">
                <a:tc>
                  <a:txBody>
                    <a:bodyPr/>
                    <a:lstStyle/>
                    <a:p>
                      <a:endParaRPr lang="en-US" dirty="0"/>
                    </a:p>
                  </a:txBody>
                  <a:tcPr marL="12700" marR="12700" marT="12700" marB="0" anchor="b">
                    <a:lnL>
                      <a:noFill/>
                    </a:lnL>
                    <a:lnR>
                      <a:noFill/>
                    </a:lnR>
                    <a:lnT>
                      <a:noFill/>
                    </a:lnT>
                    <a:lnB>
                      <a:noFill/>
                    </a:lnB>
                  </a:tcPr>
                </a:tc>
                <a:extLst>
                  <a:ext uri="{0D108BD9-81ED-4DB2-BD59-A6C34878D82A}">
                    <a16:rowId xmlns:a16="http://schemas.microsoft.com/office/drawing/2014/main" val="10001"/>
                  </a:ext>
                </a:extLst>
              </a:tr>
            </a:tbl>
          </a:graphicData>
        </a:graphic>
      </p:graphicFrame>
      <p:sp>
        <p:nvSpPr>
          <p:cNvPr id="13" name="Content Placeholder 2"/>
          <p:cNvSpPr txBox="1">
            <a:spLocks/>
          </p:cNvSpPr>
          <p:nvPr/>
        </p:nvSpPr>
        <p:spPr>
          <a:xfrm>
            <a:off x="838200" y="1510304"/>
            <a:ext cx="10515600" cy="4799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r>
              <a:rPr lang="en-GB" dirty="0">
                <a:solidFill>
                  <a:schemeClr val="accent4"/>
                </a:solidFill>
                <a:latin typeface="Angsana New" charset="0"/>
                <a:ea typeface="Angsana New" charset="0"/>
                <a:cs typeface="Angsana New" charset="0"/>
              </a:rPr>
              <a:t>How are our agents created?</a:t>
            </a:r>
          </a:p>
          <a:p>
            <a:pPr marL="0" indent="0" algn="just">
              <a:lnSpc>
                <a:spcPct val="100000"/>
              </a:lnSpc>
              <a:spcBef>
                <a:spcPts val="0"/>
              </a:spcBef>
              <a:buFont typeface="Arial"/>
              <a:buNone/>
            </a:pPr>
            <a:r>
              <a:rPr lang="en-GB" dirty="0">
                <a:solidFill>
                  <a:schemeClr val="bg1">
                    <a:lumMod val="95000"/>
                  </a:schemeClr>
                </a:solidFill>
                <a:latin typeface="Angsana New" charset="0"/>
                <a:ea typeface="Angsana New" charset="0"/>
                <a:cs typeface="Angsana New" charset="0"/>
              </a:rPr>
              <a:t>In order to determine agents, when running the project, there are 2 possibilities considering different configuration files:</a:t>
            </a:r>
          </a:p>
          <a:p>
            <a:pPr algn="just">
              <a:lnSpc>
                <a:spcPct val="100000"/>
              </a:lnSpc>
              <a:spcBef>
                <a:spcPts val="0"/>
              </a:spcBef>
              <a:buFont typeface="Wingdings" charset="2"/>
              <a:buChar char="Ø"/>
            </a:pPr>
            <a:r>
              <a:rPr lang="en-GB" dirty="0">
                <a:solidFill>
                  <a:schemeClr val="bg1">
                    <a:lumMod val="95000"/>
                  </a:schemeClr>
                </a:solidFill>
                <a:latin typeface="Angsana New" charset="0"/>
                <a:ea typeface="Angsana New" charset="0"/>
                <a:cs typeface="Angsana New" charset="0"/>
              </a:rPr>
              <a:t>Randomize agents		</a:t>
            </a:r>
            <a:r>
              <a:rPr lang="en-GB" dirty="0" err="1">
                <a:solidFill>
                  <a:schemeClr val="accent4">
                    <a:lumMod val="20000"/>
                    <a:lumOff val="80000"/>
                  </a:schemeClr>
                </a:solidFill>
                <a:latin typeface="Angsana New" charset="0"/>
                <a:ea typeface="Angsana New" charset="0"/>
                <a:cs typeface="Angsana New" charset="0"/>
              </a:rPr>
              <a:t>random.csv</a:t>
            </a:r>
            <a:endParaRPr lang="en-GB" dirty="0">
              <a:solidFill>
                <a:schemeClr val="accent4">
                  <a:lumMod val="20000"/>
                  <a:lumOff val="80000"/>
                </a:schemeClr>
              </a:solidFill>
              <a:latin typeface="Angsana New" charset="0"/>
              <a:ea typeface="Angsana New" charset="0"/>
              <a:cs typeface="Angsana New" charset="0"/>
            </a:endParaRPr>
          </a:p>
          <a:p>
            <a:pPr algn="just">
              <a:lnSpc>
                <a:spcPct val="100000"/>
              </a:lnSpc>
              <a:spcBef>
                <a:spcPts val="0"/>
              </a:spcBef>
              <a:buFont typeface="Wingdings" charset="2"/>
              <a:buChar char="Ø"/>
            </a:pPr>
            <a:r>
              <a:rPr lang="en-GB" dirty="0">
                <a:solidFill>
                  <a:schemeClr val="bg1">
                    <a:lumMod val="95000"/>
                  </a:schemeClr>
                </a:solidFill>
                <a:latin typeface="Angsana New" charset="0"/>
                <a:ea typeface="Angsana New" charset="0"/>
                <a:cs typeface="Angsana New" charset="0"/>
              </a:rPr>
              <a:t>Set specific agents		</a:t>
            </a:r>
            <a:r>
              <a:rPr lang="en-GB" dirty="0" err="1">
                <a:solidFill>
                  <a:schemeClr val="accent4">
                    <a:lumMod val="20000"/>
                    <a:lumOff val="80000"/>
                  </a:schemeClr>
                </a:solidFill>
                <a:latin typeface="Angsana New" charset="0"/>
                <a:ea typeface="Angsana New" charset="0"/>
                <a:cs typeface="Angsana New" charset="0"/>
              </a:rPr>
              <a:t>cars.csv</a:t>
            </a:r>
            <a:r>
              <a:rPr lang="en-GB" dirty="0">
                <a:solidFill>
                  <a:schemeClr val="accent4">
                    <a:lumMod val="20000"/>
                    <a:lumOff val="80000"/>
                  </a:schemeClr>
                </a:solidFill>
                <a:latin typeface="Angsana New" charset="0"/>
                <a:ea typeface="Angsana New" charset="0"/>
                <a:cs typeface="Angsana New" charset="0"/>
              </a:rPr>
              <a:t> </a:t>
            </a:r>
            <a:r>
              <a:rPr lang="en-GB" dirty="0">
                <a:solidFill>
                  <a:schemeClr val="bg1">
                    <a:lumMod val="95000"/>
                  </a:schemeClr>
                </a:solidFill>
                <a:latin typeface="Angsana New" charset="0"/>
                <a:ea typeface="Angsana New" charset="0"/>
                <a:cs typeface="Angsana New" charset="0"/>
              </a:rPr>
              <a:t>and </a:t>
            </a:r>
            <a:r>
              <a:rPr lang="en-GB" dirty="0" err="1">
                <a:solidFill>
                  <a:schemeClr val="accent4">
                    <a:lumMod val="20000"/>
                    <a:lumOff val="80000"/>
                  </a:schemeClr>
                </a:solidFill>
                <a:latin typeface="Angsana New" charset="0"/>
                <a:ea typeface="Angsana New" charset="0"/>
                <a:cs typeface="Angsana New" charset="0"/>
              </a:rPr>
              <a:t>lots.csv</a:t>
            </a:r>
            <a:endParaRPr lang="en-GB" dirty="0">
              <a:solidFill>
                <a:schemeClr val="accent4">
                  <a:lumMod val="20000"/>
                  <a:lumOff val="80000"/>
                </a:schemeClr>
              </a:solidFill>
              <a:latin typeface="Angsana New" charset="0"/>
              <a:ea typeface="Angsana New" charset="0"/>
              <a:cs typeface="Angsana New" charset="0"/>
            </a:endParaRPr>
          </a:p>
        </p:txBody>
      </p:sp>
      <p:sp>
        <p:nvSpPr>
          <p:cNvPr id="15" name="Content Placeholder 2"/>
          <p:cNvSpPr txBox="1">
            <a:spLocks/>
          </p:cNvSpPr>
          <p:nvPr/>
        </p:nvSpPr>
        <p:spPr>
          <a:xfrm>
            <a:off x="838200" y="1510304"/>
            <a:ext cx="10515600" cy="4799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endParaRPr lang="en-GB" dirty="0">
              <a:solidFill>
                <a:schemeClr val="accent4">
                  <a:lumMod val="20000"/>
                  <a:lumOff val="80000"/>
                </a:schemeClr>
              </a:solidFill>
              <a:latin typeface="Angsana New" charset="0"/>
              <a:ea typeface="Angsana New" charset="0"/>
              <a:cs typeface="Angsana New" charset="0"/>
            </a:endParaRPr>
          </a:p>
        </p:txBody>
      </p:sp>
      <p:sp>
        <p:nvSpPr>
          <p:cNvPr id="16" name="Content Placeholder 2"/>
          <p:cNvSpPr txBox="1">
            <a:spLocks/>
          </p:cNvSpPr>
          <p:nvPr/>
        </p:nvSpPr>
        <p:spPr>
          <a:xfrm>
            <a:off x="838200" y="1600496"/>
            <a:ext cx="10515600" cy="4799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Font typeface="Arial"/>
              <a:buNone/>
            </a:pPr>
            <a:endParaRPr lang="en-GB" dirty="0">
              <a:solidFill>
                <a:schemeClr val="accent4">
                  <a:lumMod val="20000"/>
                  <a:lumOff val="80000"/>
                </a:schemeClr>
              </a:solidFill>
              <a:latin typeface="Angsana New" charset="0"/>
              <a:ea typeface="Angsana New" charset="0"/>
              <a:cs typeface="Angsana New" charset="0"/>
            </a:endParaRPr>
          </a:p>
        </p:txBody>
      </p:sp>
      <p:sp>
        <p:nvSpPr>
          <p:cNvPr id="18" name="TextBox 17"/>
          <p:cNvSpPr txBox="1"/>
          <p:nvPr/>
        </p:nvSpPr>
        <p:spPr>
          <a:xfrm>
            <a:off x="838200" y="3710464"/>
            <a:ext cx="5253625" cy="2123658"/>
          </a:xfrm>
          <a:prstGeom prst="rect">
            <a:avLst/>
          </a:prstGeom>
          <a:noFill/>
        </p:spPr>
        <p:txBody>
          <a:bodyPr wrap="square" rtlCol="0">
            <a:spAutoFit/>
          </a:bodyPr>
          <a:lstStyle/>
          <a:p>
            <a:pPr algn="just"/>
            <a:r>
              <a:rPr lang="en-GB" sz="2800" dirty="0">
                <a:solidFill>
                  <a:schemeClr val="accent4">
                    <a:lumMod val="20000"/>
                    <a:lumOff val="80000"/>
                  </a:schemeClr>
                </a:solidFill>
                <a:latin typeface="Angsana New" charset="0"/>
                <a:ea typeface="Angsana New" charset="0"/>
                <a:cs typeface="Angsana New" charset="0"/>
              </a:rPr>
              <a:t>r</a:t>
            </a:r>
            <a:r>
              <a:rPr lang="cs-CZ" sz="2800" dirty="0" err="1">
                <a:solidFill>
                  <a:schemeClr val="accent4">
                    <a:lumMod val="20000"/>
                    <a:lumOff val="80000"/>
                  </a:schemeClr>
                </a:solidFill>
                <a:latin typeface="Angsana New" charset="0"/>
                <a:ea typeface="Angsana New" charset="0"/>
                <a:cs typeface="Angsana New" charset="0"/>
              </a:rPr>
              <a:t>andom.csv</a:t>
            </a:r>
            <a:endParaRPr lang="cs-CZ" sz="2800" dirty="0">
              <a:solidFill>
                <a:schemeClr val="accent4">
                  <a:lumMod val="20000"/>
                  <a:lumOff val="80000"/>
                </a:schemeClr>
              </a:solidFill>
              <a:latin typeface="Angsana New" charset="0"/>
              <a:ea typeface="Angsana New" charset="0"/>
              <a:cs typeface="Angsana New" charset="0"/>
            </a:endParaRPr>
          </a:p>
          <a:p>
            <a:pPr algn="just"/>
            <a:endParaRPr lang="cs-CZ" sz="2000" dirty="0">
              <a:solidFill>
                <a:schemeClr val="accent4">
                  <a:lumMod val="20000"/>
                  <a:lumOff val="80000"/>
                </a:schemeClr>
              </a:solidFill>
              <a:latin typeface="Angsana New" charset="0"/>
              <a:ea typeface="Angsana New" charset="0"/>
              <a:cs typeface="Angsana New" charset="0"/>
            </a:endParaRPr>
          </a:p>
          <a:p>
            <a:pPr algn="just"/>
            <a:r>
              <a:rPr lang="cs-CZ" sz="2800" dirty="0" err="1">
                <a:solidFill>
                  <a:schemeClr val="accent4">
                    <a:lumMod val="20000"/>
                    <a:lumOff val="80000"/>
                  </a:schemeClr>
                </a:solidFill>
                <a:latin typeface="Angsana New" charset="0"/>
                <a:ea typeface="Angsana New" charset="0"/>
                <a:cs typeface="Angsana New" charset="0"/>
              </a:rPr>
              <a:t>cars.csv</a:t>
            </a:r>
            <a:endParaRPr lang="cs-CZ" sz="2800" dirty="0">
              <a:solidFill>
                <a:schemeClr val="accent4">
                  <a:lumMod val="20000"/>
                  <a:lumOff val="80000"/>
                </a:schemeClr>
              </a:solidFill>
              <a:latin typeface="Angsana New" charset="0"/>
              <a:ea typeface="Angsana New" charset="0"/>
              <a:cs typeface="Angsana New" charset="0"/>
            </a:endParaRPr>
          </a:p>
          <a:p>
            <a:pPr algn="just"/>
            <a:endParaRPr lang="cs-CZ" sz="2800" dirty="0">
              <a:solidFill>
                <a:schemeClr val="accent4">
                  <a:lumMod val="20000"/>
                  <a:lumOff val="80000"/>
                </a:schemeClr>
              </a:solidFill>
              <a:latin typeface="Angsana New" charset="0"/>
              <a:ea typeface="Angsana New" charset="0"/>
              <a:cs typeface="Angsana New" charset="0"/>
            </a:endParaRPr>
          </a:p>
          <a:p>
            <a:pPr algn="just"/>
            <a:r>
              <a:rPr lang="cs-CZ" sz="2800" dirty="0" err="1">
                <a:solidFill>
                  <a:schemeClr val="accent4">
                    <a:lumMod val="20000"/>
                    <a:lumOff val="80000"/>
                  </a:schemeClr>
                </a:solidFill>
                <a:latin typeface="Angsana New" charset="0"/>
                <a:ea typeface="Angsana New" charset="0"/>
                <a:cs typeface="Angsana New" charset="0"/>
              </a:rPr>
              <a:t>lots.csv</a:t>
            </a:r>
            <a:endParaRPr lang="cs-CZ" sz="2800" dirty="0">
              <a:solidFill>
                <a:schemeClr val="accent4">
                  <a:lumMod val="20000"/>
                  <a:lumOff val="80000"/>
                </a:schemeClr>
              </a:solidFill>
              <a:latin typeface="Angsana New" charset="0"/>
              <a:ea typeface="Angsana New" charset="0"/>
              <a:cs typeface="Angsana New" charset="0"/>
            </a:endParaRPr>
          </a:p>
        </p:txBody>
      </p:sp>
      <p:sp>
        <p:nvSpPr>
          <p:cNvPr id="19" name="TextBox 18"/>
          <p:cNvSpPr txBox="1"/>
          <p:nvPr/>
        </p:nvSpPr>
        <p:spPr>
          <a:xfrm>
            <a:off x="4835047" y="3765755"/>
            <a:ext cx="6579993" cy="2677656"/>
          </a:xfrm>
          <a:prstGeom prst="rect">
            <a:avLst/>
          </a:prstGeom>
          <a:noFill/>
        </p:spPr>
        <p:txBody>
          <a:bodyPr wrap="square" rtlCol="0">
            <a:spAutoFit/>
          </a:bodyPr>
          <a:lstStyle/>
          <a:p>
            <a:pPr algn="just"/>
            <a:r>
              <a:rPr lang="en-GB" sz="2800" dirty="0">
                <a:solidFill>
                  <a:schemeClr val="bg1">
                    <a:lumMod val="95000"/>
                  </a:schemeClr>
                </a:solidFill>
                <a:latin typeface="Angsana New" charset="0"/>
                <a:ea typeface="Angsana New" charset="0"/>
                <a:cs typeface="Angsana New" charset="0"/>
              </a:rPr>
              <a:t>These configuration files essentially hold a sequence of numbers or tags that correlate to parameters of the proposals such as </a:t>
            </a:r>
            <a:r>
              <a:rPr lang="en-GB" sz="2800" dirty="0">
                <a:solidFill>
                  <a:schemeClr val="accent4">
                    <a:lumMod val="20000"/>
                    <a:lumOff val="80000"/>
                  </a:schemeClr>
                </a:solidFill>
                <a:latin typeface="Angsana New" charset="0"/>
                <a:ea typeface="Angsana New" charset="0"/>
                <a:cs typeface="Angsana New" charset="0"/>
              </a:rPr>
              <a:t>cost </a:t>
            </a:r>
            <a:r>
              <a:rPr lang="en-GB" sz="2800" dirty="0">
                <a:solidFill>
                  <a:schemeClr val="bg1">
                    <a:lumMod val="95000"/>
                  </a:schemeClr>
                </a:solidFill>
                <a:latin typeface="Angsana New" charset="0"/>
                <a:ea typeface="Angsana New" charset="0"/>
                <a:cs typeface="Angsana New" charset="0"/>
              </a:rPr>
              <a:t>and </a:t>
            </a:r>
            <a:r>
              <a:rPr lang="en-GB" sz="2800" dirty="0">
                <a:solidFill>
                  <a:schemeClr val="accent4">
                    <a:lumMod val="20000"/>
                    <a:lumOff val="80000"/>
                  </a:schemeClr>
                </a:solidFill>
                <a:latin typeface="Angsana New" charset="0"/>
                <a:ea typeface="Angsana New" charset="0"/>
                <a:cs typeface="Angsana New" charset="0"/>
              </a:rPr>
              <a:t>distance</a:t>
            </a:r>
            <a:r>
              <a:rPr lang="en-GB" sz="2800" dirty="0">
                <a:solidFill>
                  <a:schemeClr val="bg1">
                    <a:lumMod val="95000"/>
                  </a:schemeClr>
                </a:solidFill>
                <a:latin typeface="Angsana New" charset="0"/>
                <a:ea typeface="Angsana New" charset="0"/>
                <a:cs typeface="Angsana New" charset="0"/>
              </a:rPr>
              <a:t> bounds or </a:t>
            </a:r>
            <a:r>
              <a:rPr lang="en-GB" sz="2800" dirty="0">
                <a:solidFill>
                  <a:schemeClr val="accent4">
                    <a:lumMod val="20000"/>
                    <a:lumOff val="80000"/>
                  </a:schemeClr>
                </a:solidFill>
                <a:latin typeface="Angsana New" charset="0"/>
                <a:ea typeface="Angsana New" charset="0"/>
                <a:cs typeface="Angsana New" charset="0"/>
              </a:rPr>
              <a:t>type of spot</a:t>
            </a:r>
            <a:r>
              <a:rPr lang="en-GB" sz="2800" dirty="0">
                <a:solidFill>
                  <a:schemeClr val="bg1">
                    <a:lumMod val="95000"/>
                  </a:schemeClr>
                </a:solidFill>
                <a:latin typeface="Angsana New" charset="0"/>
                <a:ea typeface="Angsana New" charset="0"/>
                <a:cs typeface="Angsana New" charset="0"/>
              </a:rPr>
              <a:t>, parameters relating to time a </a:t>
            </a:r>
            <a:r>
              <a:rPr lang="en-GB" sz="2800" dirty="0">
                <a:solidFill>
                  <a:schemeClr val="accent4">
                    <a:lumMod val="20000"/>
                    <a:lumOff val="80000"/>
                  </a:schemeClr>
                </a:solidFill>
                <a:latin typeface="Angsana New" charset="0"/>
                <a:ea typeface="Angsana New" charset="0"/>
                <a:cs typeface="Angsana New" charset="0"/>
              </a:rPr>
              <a:t>Car</a:t>
            </a:r>
            <a:r>
              <a:rPr lang="en-GB" sz="2800" dirty="0">
                <a:solidFill>
                  <a:schemeClr val="bg1">
                    <a:lumMod val="95000"/>
                  </a:schemeClr>
                </a:solidFill>
                <a:latin typeface="Angsana New" charset="0"/>
                <a:ea typeface="Angsana New" charset="0"/>
                <a:cs typeface="Angsana New" charset="0"/>
              </a:rPr>
              <a:t> is allowed to spend in a </a:t>
            </a:r>
            <a:r>
              <a:rPr lang="en-GB" sz="2800" dirty="0">
                <a:solidFill>
                  <a:schemeClr val="accent4">
                    <a:lumMod val="20000"/>
                    <a:lumOff val="80000"/>
                  </a:schemeClr>
                </a:solidFill>
                <a:latin typeface="Angsana New" charset="0"/>
                <a:ea typeface="Angsana New" charset="0"/>
                <a:cs typeface="Angsana New" charset="0"/>
              </a:rPr>
              <a:t>Parking Lot</a:t>
            </a:r>
            <a:r>
              <a:rPr lang="en-GB" sz="2800" dirty="0">
                <a:solidFill>
                  <a:schemeClr val="bg1">
                    <a:lumMod val="95000"/>
                  </a:schemeClr>
                </a:solidFill>
                <a:latin typeface="Angsana New" charset="0"/>
                <a:ea typeface="Angsana New" charset="0"/>
                <a:cs typeface="Angsana New" charset="0"/>
              </a:rPr>
              <a:t> and so on.</a:t>
            </a:r>
          </a:p>
          <a:p>
            <a:pPr algn="just"/>
            <a:r>
              <a:rPr lang="en-GB" sz="2800" dirty="0">
                <a:solidFill>
                  <a:schemeClr val="bg1">
                    <a:lumMod val="95000"/>
                  </a:schemeClr>
                </a:solidFill>
                <a:latin typeface="Angsana New" charset="0"/>
                <a:ea typeface="Angsana New" charset="0"/>
                <a:cs typeface="Angsana New" charset="0"/>
              </a:rPr>
              <a:t>For easier understanding, all csv files have the meaning of each number/tag stated in the beginning.</a:t>
            </a:r>
          </a:p>
        </p:txBody>
      </p:sp>
      <p:pic>
        <p:nvPicPr>
          <p:cNvPr id="20" name="Picture 19"/>
          <p:cNvPicPr>
            <a:picLocks noChangeAspect="1"/>
          </p:cNvPicPr>
          <p:nvPr/>
        </p:nvPicPr>
        <p:blipFill rotWithShape="1">
          <a:blip r:embed="rId3">
            <a:extLst>
              <a:ext uri="{28A0092B-C50C-407E-A947-70E740481C1C}">
                <a14:useLocalDpi xmlns:a14="http://schemas.microsoft.com/office/drawing/2010/main" val="0"/>
              </a:ext>
            </a:extLst>
          </a:blip>
          <a:srcRect t="74742" r="54895" b="2510"/>
          <a:stretch/>
        </p:blipFill>
        <p:spPr>
          <a:xfrm>
            <a:off x="899440" y="5744302"/>
            <a:ext cx="1403437" cy="430466"/>
          </a:xfrm>
          <a:prstGeom prst="rect">
            <a:avLst/>
          </a:prstGeom>
        </p:spPr>
      </p:pic>
      <p:pic>
        <p:nvPicPr>
          <p:cNvPr id="21" name="Picture 20"/>
          <p:cNvPicPr>
            <a:picLocks noChangeAspect="1"/>
          </p:cNvPicPr>
          <p:nvPr/>
        </p:nvPicPr>
        <p:blipFill rotWithShape="1">
          <a:blip r:embed="rId4">
            <a:extLst>
              <a:ext uri="{28A0092B-C50C-407E-A947-70E740481C1C}">
                <a14:useLocalDpi xmlns:a14="http://schemas.microsoft.com/office/drawing/2010/main" val="0"/>
              </a:ext>
            </a:extLst>
          </a:blip>
          <a:srcRect t="94263"/>
          <a:stretch/>
        </p:blipFill>
        <p:spPr>
          <a:xfrm>
            <a:off x="899440" y="4176672"/>
            <a:ext cx="3746500" cy="236791"/>
          </a:xfrm>
          <a:prstGeom prst="rect">
            <a:avLst/>
          </a:prstGeom>
        </p:spPr>
      </p:pic>
      <p:pic>
        <p:nvPicPr>
          <p:cNvPr id="22" name="Picture 21"/>
          <p:cNvPicPr>
            <a:picLocks noChangeAspect="1"/>
          </p:cNvPicPr>
          <p:nvPr/>
        </p:nvPicPr>
        <p:blipFill rotWithShape="1">
          <a:blip r:embed="rId5">
            <a:extLst>
              <a:ext uri="{28A0092B-C50C-407E-A947-70E740481C1C}">
                <a14:useLocalDpi xmlns:a14="http://schemas.microsoft.com/office/drawing/2010/main" val="0"/>
              </a:ext>
            </a:extLst>
          </a:blip>
          <a:srcRect t="77197" r="52925" b="1602"/>
          <a:stretch/>
        </p:blipFill>
        <p:spPr>
          <a:xfrm>
            <a:off x="899440" y="4879629"/>
            <a:ext cx="1787568" cy="398507"/>
          </a:xfrm>
          <a:prstGeom prst="rect">
            <a:avLst/>
          </a:prstGeom>
        </p:spPr>
      </p:pic>
    </p:spTree>
    <p:extLst>
      <p:ext uri="{BB962C8B-B14F-4D97-AF65-F5344CB8AC3E}">
        <p14:creationId xmlns:p14="http://schemas.microsoft.com/office/powerpoint/2010/main" val="673903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38200" y="801666"/>
            <a:ext cx="10515600" cy="5375297"/>
          </a:xfrm>
        </p:spPr>
        <p:txBody>
          <a:bodyPr>
            <a:normAutofit/>
          </a:bodyPr>
          <a:lstStyle/>
          <a:p>
            <a:pPr marL="0" indent="0" algn="just">
              <a:lnSpc>
                <a:spcPct val="100000"/>
              </a:lnSpc>
              <a:spcBef>
                <a:spcPts val="0"/>
              </a:spcBef>
              <a:buNone/>
            </a:pPr>
            <a:r>
              <a:rPr lang="en-GB" dirty="0">
                <a:solidFill>
                  <a:schemeClr val="accent4"/>
                </a:solidFill>
                <a:latin typeface="Angsana New" charset="0"/>
                <a:ea typeface="Angsana New" charset="0"/>
                <a:cs typeface="Angsana New" charset="0"/>
              </a:rPr>
              <a:t>What are some important controlling aspects?</a:t>
            </a:r>
            <a:endParaRPr lang="en-GB" dirty="0">
              <a:solidFill>
                <a:schemeClr val="bg1">
                  <a:lumMod val="95000"/>
                </a:schemeClr>
              </a:solidFill>
              <a:latin typeface="Angsana New" charset="0"/>
              <a:ea typeface="Angsana New" charset="0"/>
              <a:cs typeface="Angsana New" charset="0"/>
            </a:endParaRPr>
          </a:p>
          <a:p>
            <a:pPr marL="0" indent="0" algn="r">
              <a:lnSpc>
                <a:spcPct val="100000"/>
              </a:lnSpc>
              <a:spcBef>
                <a:spcPts val="0"/>
              </a:spcBef>
              <a:buNone/>
            </a:pPr>
            <a:r>
              <a:rPr lang="en-GB" dirty="0">
                <a:solidFill>
                  <a:srgbClr val="C00000"/>
                </a:solidFill>
                <a:latin typeface="Angsana New" charset="0"/>
                <a:ea typeface="Angsana New" charset="0"/>
                <a:cs typeface="Angsana New" charset="0"/>
              </a:rPr>
              <a:t>Controlling aspects are set in </a:t>
            </a:r>
            <a:r>
              <a:rPr lang="en-GB" dirty="0" err="1">
                <a:solidFill>
                  <a:srgbClr val="C00000"/>
                </a:solidFill>
                <a:latin typeface="Angsana New" charset="0"/>
                <a:ea typeface="Angsana New" charset="0"/>
                <a:cs typeface="Angsana New" charset="0"/>
              </a:rPr>
              <a:t>RunAgents.java</a:t>
            </a:r>
            <a:r>
              <a:rPr lang="en-GB" dirty="0">
                <a:solidFill>
                  <a:srgbClr val="C00000"/>
                </a:solidFill>
                <a:latin typeface="Angsana New" charset="0"/>
                <a:ea typeface="Angsana New" charset="0"/>
                <a:cs typeface="Angsana New" charset="0"/>
              </a:rPr>
              <a:t>:</a:t>
            </a:r>
          </a:p>
          <a:p>
            <a:pPr marL="0" indent="0" algn="just">
              <a:lnSpc>
                <a:spcPct val="100000"/>
              </a:lnSpc>
              <a:spcBef>
                <a:spcPts val="0"/>
              </a:spcBef>
              <a:buNone/>
            </a:pPr>
            <a:r>
              <a:rPr lang="en-GB" dirty="0">
                <a:solidFill>
                  <a:schemeClr val="bg1">
                    <a:lumMod val="95000"/>
                  </a:schemeClr>
                </a:solidFill>
                <a:latin typeface="Angsana New" charset="0"/>
                <a:ea typeface="Angsana New" charset="0"/>
                <a:cs typeface="Angsana New" charset="0"/>
              </a:rPr>
              <a:t>As agents are created, both </a:t>
            </a: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and </a:t>
            </a:r>
            <a:r>
              <a:rPr lang="en-GB" dirty="0">
                <a:solidFill>
                  <a:schemeClr val="accent4">
                    <a:lumMod val="20000"/>
                    <a:lumOff val="80000"/>
                  </a:schemeClr>
                </a:solidFill>
                <a:latin typeface="Angsana New" charset="0"/>
                <a:ea typeface="Angsana New" charset="0"/>
                <a:cs typeface="Angsana New" charset="0"/>
              </a:rPr>
              <a:t>Parking Lots</a:t>
            </a:r>
            <a:r>
              <a:rPr lang="en-GB" dirty="0">
                <a:solidFill>
                  <a:schemeClr val="bg1">
                    <a:lumMod val="95000"/>
                  </a:schemeClr>
                </a:solidFill>
                <a:latin typeface="Angsana New" charset="0"/>
                <a:ea typeface="Angsana New" charset="0"/>
                <a:cs typeface="Angsana New" charset="0"/>
              </a:rPr>
              <a:t>, we check to make sure their coordinates never overlap.</a:t>
            </a: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accent4">
                  <a:lumMod val="20000"/>
                  <a:lumOff val="80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accent4">
                  <a:lumMod val="20000"/>
                  <a:lumOff val="80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accent4">
                  <a:lumMod val="20000"/>
                  <a:lumOff val="80000"/>
                </a:schemeClr>
              </a:solidFill>
              <a:latin typeface="Angsana New" charset="0"/>
              <a:ea typeface="Angsana New" charset="0"/>
              <a:cs typeface="Angsana New" charset="0"/>
            </a:endParaRPr>
          </a:p>
          <a:p>
            <a:pPr marL="0" indent="0" algn="just">
              <a:lnSpc>
                <a:spcPct val="100000"/>
              </a:lnSpc>
              <a:spcBef>
                <a:spcPts val="0"/>
              </a:spcBef>
              <a:buNone/>
            </a:pPr>
            <a:r>
              <a:rPr lang="en-GB" dirty="0">
                <a:solidFill>
                  <a:schemeClr val="accent4">
                    <a:lumMod val="20000"/>
                    <a:lumOff val="80000"/>
                  </a:schemeClr>
                </a:solidFill>
                <a:latin typeface="Angsana New" charset="0"/>
                <a:ea typeface="Angsana New" charset="0"/>
                <a:cs typeface="Angsana New" charset="0"/>
              </a:rPr>
              <a:t>Car</a:t>
            </a:r>
            <a:r>
              <a:rPr lang="en-GB" dirty="0">
                <a:solidFill>
                  <a:schemeClr val="bg1">
                    <a:lumMod val="95000"/>
                  </a:schemeClr>
                </a:solidFill>
                <a:latin typeface="Angsana New" charset="0"/>
                <a:ea typeface="Angsana New" charset="0"/>
                <a:cs typeface="Angsana New" charset="0"/>
              </a:rPr>
              <a:t> agents are put into a Linked Blocking Queue where they each await their turn for negotiation, </a:t>
            </a:r>
            <a:r>
              <a:rPr lang="en-GB" dirty="0" err="1">
                <a:solidFill>
                  <a:schemeClr val="bg1">
                    <a:lumMod val="95000"/>
                  </a:schemeClr>
                </a:solidFill>
                <a:latin typeface="Angsana New" charset="0"/>
                <a:ea typeface="Angsana New" charset="0"/>
                <a:cs typeface="Angsana New" charset="0"/>
              </a:rPr>
              <a:t>i</a:t>
            </a:r>
            <a:r>
              <a:rPr lang="en-GB" dirty="0">
                <a:solidFill>
                  <a:schemeClr val="bg1">
                    <a:lumMod val="95000"/>
                  </a:schemeClr>
                </a:solidFill>
                <a:latin typeface="Angsana New" charset="0"/>
                <a:ea typeface="Angsana New" charset="0"/>
                <a:cs typeface="Angsana New" charset="0"/>
              </a:rPr>
              <a:t>. e., their chance to become the Initiator.</a:t>
            </a: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a:p>
            <a:pPr marL="0" indent="0" algn="just">
              <a:lnSpc>
                <a:spcPct val="100000"/>
              </a:lnSpc>
              <a:spcBef>
                <a:spcPts val="0"/>
              </a:spcBef>
              <a:buNone/>
            </a:pPr>
            <a:endParaRPr lang="en-GB" dirty="0">
              <a:solidFill>
                <a:schemeClr val="bg1">
                  <a:lumMod val="95000"/>
                </a:schemeClr>
              </a:solidFill>
              <a:latin typeface="Angsana New" charset="0"/>
              <a:ea typeface="Angsana New" charset="0"/>
              <a:cs typeface="Angsana New"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483" y="5580897"/>
            <a:ext cx="8547100" cy="8382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483" y="5131368"/>
            <a:ext cx="9880600" cy="330200"/>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1318" b="12476"/>
          <a:stretch/>
        </p:blipFill>
        <p:spPr>
          <a:xfrm>
            <a:off x="904483" y="2127833"/>
            <a:ext cx="9925833" cy="946611"/>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4483" y="3188790"/>
            <a:ext cx="10058400" cy="957942"/>
          </a:xfrm>
          <a:prstGeom prst="rect">
            <a:avLst/>
          </a:prstGeom>
        </p:spPr>
      </p:pic>
    </p:spTree>
    <p:extLst>
      <p:ext uri="{BB962C8B-B14F-4D97-AF65-F5344CB8AC3E}">
        <p14:creationId xmlns:p14="http://schemas.microsoft.com/office/powerpoint/2010/main" val="14461227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Badge</Template>
  <TotalTime>3059</TotalTime>
  <Words>1620</Words>
  <Application>Microsoft Office PowerPoint</Application>
  <PresentationFormat>Widescreen</PresentationFormat>
  <Paragraphs>322</Paragraphs>
  <Slides>20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Angsana New</vt:lpstr>
      <vt:lpstr>Arial</vt:lpstr>
      <vt:lpstr>Calibri</vt:lpstr>
      <vt:lpstr>Calibri Light</vt:lpstr>
      <vt:lpstr>Courier New</vt:lpstr>
      <vt:lpstr>Wingdings</vt:lpstr>
      <vt:lpstr>Office Theme</vt:lpstr>
      <vt:lpstr>Parking Spots Allocation</vt:lpstr>
      <vt:lpstr>Problem Description</vt:lpstr>
      <vt:lpstr>Global Scheme</vt:lpstr>
      <vt:lpstr>Protocols and Interaction</vt:lpstr>
      <vt:lpstr>PowerPoint Presentation</vt:lpstr>
      <vt:lpstr>PowerPoint Presentation</vt:lpstr>
      <vt:lpstr>Agents Architecture and Utilized Strategies</vt:lpstr>
      <vt:lpstr>Other Mechanisms</vt:lpstr>
      <vt:lpstr>PowerPoint Presentation</vt:lpstr>
      <vt:lpstr>Performed Experiments</vt:lpstr>
      <vt:lpstr>Results Analysis</vt:lpstr>
      <vt:lpstr>Conclusion</vt:lpstr>
      <vt:lpstr>PowerPoint Presentation</vt:lpstr>
      <vt:lpstr>Execution Examples</vt:lpstr>
      <vt:lpstr>PowerPoint Presentation</vt:lpstr>
      <vt:lpstr>PowerPoint Presentation</vt:lpstr>
      <vt:lpstr>Implemented Classes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Parking Spots Allocation</dc:title>
  <dc:creator>Maria Eduarda Santos Cunha</dc:creator>
  <cp:lastModifiedBy>EZSPECIAL</cp:lastModifiedBy>
  <cp:revision>109</cp:revision>
  <dcterms:created xsi:type="dcterms:W3CDTF">2018-11-07T12:41:30Z</dcterms:created>
  <dcterms:modified xsi:type="dcterms:W3CDTF">2018-11-11T20:48:49Z</dcterms:modified>
</cp:coreProperties>
</file>

<file path=docProps/thumbnail.jpeg>
</file>